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33"/>
  </p:notesMasterIdLst>
  <p:sldIdLst>
    <p:sldId id="256" r:id="rId2"/>
    <p:sldId id="257" r:id="rId3"/>
    <p:sldId id="300" r:id="rId4"/>
    <p:sldId id="258" r:id="rId5"/>
    <p:sldId id="264" r:id="rId6"/>
    <p:sldId id="260" r:id="rId7"/>
    <p:sldId id="277" r:id="rId8"/>
    <p:sldId id="271" r:id="rId9"/>
    <p:sldId id="270" r:id="rId10"/>
    <p:sldId id="261" r:id="rId11"/>
    <p:sldId id="268" r:id="rId12"/>
    <p:sldId id="283" r:id="rId13"/>
    <p:sldId id="281" r:id="rId14"/>
    <p:sldId id="285" r:id="rId15"/>
    <p:sldId id="302" r:id="rId16"/>
    <p:sldId id="287" r:id="rId17"/>
    <p:sldId id="303" r:id="rId18"/>
    <p:sldId id="288" r:id="rId19"/>
    <p:sldId id="304" r:id="rId20"/>
    <p:sldId id="301" r:id="rId21"/>
    <p:sldId id="305" r:id="rId22"/>
    <p:sldId id="272" r:id="rId23"/>
    <p:sldId id="276" r:id="rId24"/>
    <p:sldId id="292" r:id="rId25"/>
    <p:sldId id="293" r:id="rId26"/>
    <p:sldId id="294" r:id="rId27"/>
    <p:sldId id="295" r:id="rId28"/>
    <p:sldId id="266" r:id="rId29"/>
    <p:sldId id="298" r:id="rId30"/>
    <p:sldId id="262" r:id="rId31"/>
    <p:sldId id="299" r:id="rId32"/>
  </p:sldIdLst>
  <p:sldSz cx="18288000" cy="10287000"/>
  <p:notesSz cx="6858000" cy="9144000"/>
  <p:embeddedFontLst>
    <p:embeddedFont>
      <p:font typeface="Amaranth" panose="02000503050000020004" pitchFamily="50" charset="0"/>
      <p:regular r:id="rId34"/>
      <p:bold r:id="rId35"/>
      <p:italic r:id="rId36"/>
      <p:boldItalic r:id="rId37"/>
    </p:embeddedFont>
    <p:embeddedFont>
      <p:font typeface="Archivo Black" panose="020B0604020202020204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8BC0"/>
    <a:srgbClr val="0C2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92" autoAdjust="0"/>
  </p:normalViewPr>
  <p:slideViewPr>
    <p:cSldViewPr snapToGrid="0">
      <p:cViewPr varScale="1">
        <p:scale>
          <a:sx n="40" d="100"/>
          <a:sy n="40" d="100"/>
        </p:scale>
        <p:origin x="828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5764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1197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7869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5799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9135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8120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6165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0552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0843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4594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4956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689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3086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7675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24046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8576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7612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4078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800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375" y="-3942582"/>
            <a:ext cx="18287249" cy="8164449"/>
          </a:xfrm>
          <a:custGeom>
            <a:avLst/>
            <a:gdLst/>
            <a:ahLst/>
            <a:cxnLst/>
            <a:rect l="l" t="t" r="r" b="b"/>
            <a:pathLst>
              <a:path w="1868429" h="834171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791838"/>
                </a:lnTo>
                <a:cubicBezTo>
                  <a:pt x="1868429" y="803065"/>
                  <a:pt x="1863969" y="813833"/>
                  <a:pt x="1856030" y="821772"/>
                </a:cubicBezTo>
                <a:cubicBezTo>
                  <a:pt x="1848091" y="829711"/>
                  <a:pt x="1837324" y="834171"/>
                  <a:pt x="1826096" y="834171"/>
                </a:cubicBezTo>
                <a:lnTo>
                  <a:pt x="42333" y="834171"/>
                </a:lnTo>
                <a:cubicBezTo>
                  <a:pt x="31106" y="834171"/>
                  <a:pt x="20338" y="829711"/>
                  <a:pt x="12399" y="821772"/>
                </a:cubicBezTo>
                <a:cubicBezTo>
                  <a:pt x="4460" y="813833"/>
                  <a:pt x="0" y="803065"/>
                  <a:pt x="0" y="791838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1371600" y="1597025"/>
            <a:ext cx="11239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5092800" y="4955775"/>
            <a:ext cx="8102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" name="Google Shape;14;p3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" name="Google Shape;15;p3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" name="Google Shape;16;p3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" name="Google Shape;17;p3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" name="Google Shape;18;p3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0" y="1170263"/>
            <a:ext cx="18287249" cy="9970526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366675" y="1170875"/>
            <a:ext cx="11786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0"/>
              <a:buNone/>
              <a:defRPr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5527638" y="69256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" name="Google Shape;34;p5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35" name="Google Shape;35;p5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36" name="Google Shape;36;p5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37" name="Google Shape;37;p5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38" name="Google Shape;38;p5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556551" y="3617706"/>
            <a:ext cx="14649861" cy="8693992"/>
          </a:xfrm>
          <a:custGeom>
            <a:avLst/>
            <a:gdLst/>
            <a:ahLst/>
            <a:cxnLst/>
            <a:rect l="l" t="t" r="r" b="b"/>
            <a:pathLst>
              <a:path w="1496793" h="888275" extrusionOk="0">
                <a:moveTo>
                  <a:pt x="52844" y="0"/>
                </a:moveTo>
                <a:lnTo>
                  <a:pt x="1443949" y="0"/>
                </a:lnTo>
                <a:cubicBezTo>
                  <a:pt x="1473134" y="0"/>
                  <a:pt x="1496793" y="23659"/>
                  <a:pt x="1496793" y="52844"/>
                </a:cubicBezTo>
                <a:lnTo>
                  <a:pt x="1496793" y="835431"/>
                </a:lnTo>
                <a:cubicBezTo>
                  <a:pt x="1496793" y="849446"/>
                  <a:pt x="1491226" y="862888"/>
                  <a:pt x="1481315" y="872798"/>
                </a:cubicBezTo>
                <a:cubicBezTo>
                  <a:pt x="1471405" y="882708"/>
                  <a:pt x="1457964" y="888275"/>
                  <a:pt x="1443949" y="888275"/>
                </a:cubicBezTo>
                <a:lnTo>
                  <a:pt x="52844" y="888275"/>
                </a:lnTo>
                <a:cubicBezTo>
                  <a:pt x="23659" y="888275"/>
                  <a:pt x="0" y="864616"/>
                  <a:pt x="0" y="835431"/>
                </a:cubicBezTo>
                <a:lnTo>
                  <a:pt x="0" y="52844"/>
                </a:lnTo>
                <a:cubicBezTo>
                  <a:pt x="0" y="38829"/>
                  <a:pt x="5567" y="25388"/>
                  <a:pt x="15478" y="15478"/>
                </a:cubicBezTo>
                <a:cubicBezTo>
                  <a:pt x="25388" y="5567"/>
                  <a:pt x="38829" y="0"/>
                  <a:pt x="52844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1370850" y="1755150"/>
            <a:ext cx="957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3920563" y="4549875"/>
            <a:ext cx="5126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9240735" y="4549875"/>
            <a:ext cx="5126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5" name="Google Shape;45;p6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46" name="Google Shape;46;p6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48" name="Google Shape;48;p6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49" name="Google Shape;49;p6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1093440"/>
            <a:ext cx="18287249" cy="9970526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1370850" y="1755150"/>
            <a:ext cx="957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3813425" y="5001650"/>
            <a:ext cx="51435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9145047" y="5001650"/>
            <a:ext cx="5145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>
                <a:solidFill>
                  <a:schemeClr val="lt1"/>
                </a:solidFill>
              </a:defRPr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" name="Google Shape;56;p7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57" name="Google Shape;57;p7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58" name="Google Shape;58;p7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59" name="Google Shape;59;p7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60" name="Google Shape;60;p7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0" y="-925852"/>
            <a:ext cx="18287249" cy="4691070"/>
          </a:xfrm>
          <a:custGeom>
            <a:avLst/>
            <a:gdLst/>
            <a:ahLst/>
            <a:cxnLst/>
            <a:rect l="l" t="t" r="r" b="b"/>
            <a:pathLst>
              <a:path w="1868429" h="479292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436959"/>
                </a:lnTo>
                <a:cubicBezTo>
                  <a:pt x="1868429" y="448186"/>
                  <a:pt x="1863969" y="458954"/>
                  <a:pt x="1856030" y="466893"/>
                </a:cubicBezTo>
                <a:cubicBezTo>
                  <a:pt x="1848091" y="474832"/>
                  <a:pt x="1837324" y="479292"/>
                  <a:pt x="1826096" y="479292"/>
                </a:cubicBezTo>
                <a:lnTo>
                  <a:pt x="42333" y="479292"/>
                </a:lnTo>
                <a:cubicBezTo>
                  <a:pt x="31106" y="479292"/>
                  <a:pt x="20338" y="474832"/>
                  <a:pt x="12399" y="466893"/>
                </a:cubicBezTo>
                <a:cubicBezTo>
                  <a:pt x="4460" y="458954"/>
                  <a:pt x="0" y="448186"/>
                  <a:pt x="0" y="436959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370850" y="1755150"/>
            <a:ext cx="957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5" name="Google Shape;65;p8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66" name="Google Shape;66;p8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67" name="Google Shape;67;p8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68" name="Google Shape;68;p8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69" name="Google Shape;69;p8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0" y="-4289087"/>
            <a:ext cx="18287249" cy="8164449"/>
          </a:xfrm>
          <a:custGeom>
            <a:avLst/>
            <a:gdLst/>
            <a:ahLst/>
            <a:cxnLst/>
            <a:rect l="l" t="t" r="r" b="b"/>
            <a:pathLst>
              <a:path w="1868429" h="834171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791838"/>
                </a:lnTo>
                <a:cubicBezTo>
                  <a:pt x="1868429" y="803065"/>
                  <a:pt x="1863969" y="813833"/>
                  <a:pt x="1856030" y="821772"/>
                </a:cubicBezTo>
                <a:cubicBezTo>
                  <a:pt x="1848091" y="829711"/>
                  <a:pt x="1837324" y="834171"/>
                  <a:pt x="1826096" y="834171"/>
                </a:cubicBezTo>
                <a:lnTo>
                  <a:pt x="42333" y="834171"/>
                </a:lnTo>
                <a:cubicBezTo>
                  <a:pt x="31106" y="834171"/>
                  <a:pt x="20338" y="829711"/>
                  <a:pt x="12399" y="821772"/>
                </a:cubicBezTo>
                <a:cubicBezTo>
                  <a:pt x="4460" y="813833"/>
                  <a:pt x="0" y="803065"/>
                  <a:pt x="0" y="791838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1360825" y="2302150"/>
            <a:ext cx="115977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body" idx="1"/>
          </p:nvPr>
        </p:nvSpPr>
        <p:spPr>
          <a:xfrm>
            <a:off x="9635763" y="4229925"/>
            <a:ext cx="5111700" cy="4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2"/>
          </p:nvPr>
        </p:nvSpPr>
        <p:spPr>
          <a:xfrm>
            <a:off x="3540538" y="4229925"/>
            <a:ext cx="57051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6" name="Google Shape;76;p9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" name="Google Shape;77;p9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" name="Google Shape;78;p9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" name="Google Shape;79;p9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" name="Google Shape;80;p9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/>
          <p:nvPr/>
        </p:nvSpPr>
        <p:spPr>
          <a:xfrm>
            <a:off x="-2031372" y="1259551"/>
            <a:ext cx="20318537" cy="9506119"/>
          </a:xfrm>
          <a:custGeom>
            <a:avLst/>
            <a:gdLst/>
            <a:ahLst/>
            <a:cxnLst/>
            <a:rect l="l" t="t" r="r" b="b"/>
            <a:pathLst>
              <a:path w="2075968" h="971251" extrusionOk="0">
                <a:moveTo>
                  <a:pt x="38101" y="0"/>
                </a:moveTo>
                <a:lnTo>
                  <a:pt x="2037867" y="0"/>
                </a:lnTo>
                <a:cubicBezTo>
                  <a:pt x="2058910" y="0"/>
                  <a:pt x="2075968" y="17058"/>
                  <a:pt x="2075968" y="38101"/>
                </a:cubicBezTo>
                <a:lnTo>
                  <a:pt x="2075968" y="933150"/>
                </a:lnTo>
                <a:cubicBezTo>
                  <a:pt x="2075968" y="954192"/>
                  <a:pt x="2058910" y="971251"/>
                  <a:pt x="2037867" y="971251"/>
                </a:cubicBezTo>
                <a:lnTo>
                  <a:pt x="38101" y="971251"/>
                </a:lnTo>
                <a:cubicBezTo>
                  <a:pt x="17058" y="971251"/>
                  <a:pt x="0" y="954192"/>
                  <a:pt x="0" y="933150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1366686" y="2888900"/>
            <a:ext cx="106551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Font typeface="Archivo Black"/>
              <a:buNone/>
              <a:defRPr sz="7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84" name="Google Shape;84;p10"/>
          <p:cNvSpPr>
            <a:spLocks noGrp="1"/>
          </p:cNvSpPr>
          <p:nvPr>
            <p:ph type="pic" idx="2"/>
          </p:nvPr>
        </p:nvSpPr>
        <p:spPr>
          <a:xfrm>
            <a:off x="1894213" y="48423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10355788" y="54219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/>
          <p:nvPr/>
        </p:nvSpPr>
        <p:spPr>
          <a:xfrm>
            <a:off x="1290477" y="526196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" name="Google Shape;87;p10"/>
          <p:cNvSpPr txBox="1"/>
          <p:nvPr/>
        </p:nvSpPr>
        <p:spPr>
          <a:xfrm>
            <a:off x="14037101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88" name="Google Shape;88;p10"/>
          <p:cNvSpPr txBox="1"/>
          <p:nvPr/>
        </p:nvSpPr>
        <p:spPr>
          <a:xfrm>
            <a:off x="16575948" y="544075"/>
            <a:ext cx="8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89" name="Google Shape;89;p10"/>
          <p:cNvSpPr txBox="1"/>
          <p:nvPr/>
        </p:nvSpPr>
        <p:spPr>
          <a:xfrm>
            <a:off x="11592148" y="544086"/>
            <a:ext cx="536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90" name="Google Shape;90;p10"/>
          <p:cNvSpPr txBox="1"/>
          <p:nvPr/>
        </p:nvSpPr>
        <p:spPr>
          <a:xfrm>
            <a:off x="9144000" y="544086"/>
            <a:ext cx="53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/>
          </a:p>
        </p:txBody>
      </p:sp>
      <p:sp>
        <p:nvSpPr>
          <p:cNvPr id="91" name="Google Shape;91;p10"/>
          <p:cNvSpPr txBox="1"/>
          <p:nvPr/>
        </p:nvSpPr>
        <p:spPr>
          <a:xfrm>
            <a:off x="1894235" y="544086"/>
            <a:ext cx="534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70850" y="1755150"/>
            <a:ext cx="957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chivo Black"/>
              <a:buNone/>
              <a:defRPr sz="70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29200" y="45441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–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–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»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8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/>
          <p:nvPr/>
        </p:nvSpPr>
        <p:spPr>
          <a:xfrm>
            <a:off x="11742397" y="4889256"/>
            <a:ext cx="8738088" cy="873808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45C5D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97;p11"/>
          <p:cNvGrpSpPr/>
          <p:nvPr/>
        </p:nvGrpSpPr>
        <p:grpSpPr>
          <a:xfrm>
            <a:off x="14306932" y="2577147"/>
            <a:ext cx="3800093" cy="3800093"/>
            <a:chOff x="0" y="0"/>
            <a:chExt cx="812800" cy="812800"/>
          </a:xfrm>
        </p:grpSpPr>
        <p:sp>
          <p:nvSpPr>
            <p:cNvPr id="98" name="Google Shape;98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0" cap="sq" cmpd="sng">
              <a:solidFill>
                <a:srgbClr val="F9D548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0" name="Google Shape;10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280" y="-192572"/>
            <a:ext cx="7003126" cy="94532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1"/>
          <p:cNvGrpSpPr/>
          <p:nvPr/>
        </p:nvGrpSpPr>
        <p:grpSpPr>
          <a:xfrm>
            <a:off x="-514350" y="7606754"/>
            <a:ext cx="5739170" cy="1132464"/>
            <a:chOff x="0" y="-28575"/>
            <a:chExt cx="1511551" cy="298262"/>
          </a:xfrm>
        </p:grpSpPr>
        <p:sp>
          <p:nvSpPr>
            <p:cNvPr id="103" name="Google Shape;103;p11"/>
            <p:cNvSpPr/>
            <p:nvPr/>
          </p:nvSpPr>
          <p:spPr>
            <a:xfrm>
              <a:off x="0" y="0"/>
              <a:ext cx="1511551" cy="269687"/>
            </a:xfrm>
            <a:custGeom>
              <a:avLst/>
              <a:gdLst/>
              <a:ahLst/>
              <a:cxnLst/>
              <a:rect l="l" t="t" r="r" b="b"/>
              <a:pathLst>
                <a:path w="1511551" h="269687" extrusionOk="0">
                  <a:moveTo>
                    <a:pt x="68797" y="0"/>
                  </a:moveTo>
                  <a:lnTo>
                    <a:pt x="1442754" y="0"/>
                  </a:lnTo>
                  <a:cubicBezTo>
                    <a:pt x="1480749" y="0"/>
                    <a:pt x="1511551" y="30801"/>
                    <a:pt x="1511551" y="68797"/>
                  </a:cubicBezTo>
                  <a:lnTo>
                    <a:pt x="1511551" y="200890"/>
                  </a:lnTo>
                  <a:cubicBezTo>
                    <a:pt x="1511551" y="219136"/>
                    <a:pt x="1504303" y="236635"/>
                    <a:pt x="1491401" y="249537"/>
                  </a:cubicBezTo>
                  <a:cubicBezTo>
                    <a:pt x="1478499" y="262439"/>
                    <a:pt x="1461000" y="269687"/>
                    <a:pt x="1442754" y="269687"/>
                  </a:cubicBezTo>
                  <a:lnTo>
                    <a:pt x="68797" y="269687"/>
                  </a:lnTo>
                  <a:cubicBezTo>
                    <a:pt x="30801" y="269687"/>
                    <a:pt x="0" y="238885"/>
                    <a:pt x="0" y="200890"/>
                  </a:cubicBezTo>
                  <a:lnTo>
                    <a:pt x="0" y="68797"/>
                  </a:lnTo>
                  <a:cubicBezTo>
                    <a:pt x="0" y="30801"/>
                    <a:pt x="30801" y="0"/>
                    <a:pt x="68797" y="0"/>
                  </a:cubicBezTo>
                  <a:close/>
                </a:path>
              </a:pathLst>
            </a:custGeom>
            <a:solidFill>
              <a:srgbClr val="F9D5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 txBox="1"/>
            <p:nvPr/>
          </p:nvSpPr>
          <p:spPr>
            <a:xfrm>
              <a:off x="0" y="-28575"/>
              <a:ext cx="1511551" cy="298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1"/>
          <p:cNvSpPr txBox="1"/>
          <p:nvPr/>
        </p:nvSpPr>
        <p:spPr>
          <a:xfrm>
            <a:off x="1368983" y="1830956"/>
            <a:ext cx="6849300" cy="449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0" i="0" u="none" strike="noStrike" cap="none" dirty="0">
                <a:solidFill>
                  <a:srgbClr val="045C5D"/>
                </a:solidFill>
                <a:latin typeface="Archivo Black"/>
                <a:ea typeface="Archivo Black"/>
                <a:cs typeface="Archivo Black"/>
                <a:sym typeface="Archivo Black"/>
              </a:rPr>
              <a:t>E-Commerce Sales Performance Dashboard</a:t>
            </a:r>
            <a:endParaRPr dirty="0"/>
          </a:p>
        </p:txBody>
      </p:sp>
      <p:sp>
        <p:nvSpPr>
          <p:cNvPr id="106" name="Google Shape;106;p11"/>
          <p:cNvSpPr txBox="1"/>
          <p:nvPr/>
        </p:nvSpPr>
        <p:spPr>
          <a:xfrm>
            <a:off x="709573" y="7909230"/>
            <a:ext cx="3291324" cy="63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2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Hanif Prasetyo</a:t>
            </a:r>
            <a:endParaRPr dirty="0"/>
          </a:p>
        </p:txBody>
      </p:sp>
      <p:sp>
        <p:nvSpPr>
          <p:cNvPr id="107" name="Google Shape;107;p11"/>
          <p:cNvSpPr txBox="1"/>
          <p:nvPr/>
        </p:nvSpPr>
        <p:spPr>
          <a:xfrm>
            <a:off x="1368983" y="6293539"/>
            <a:ext cx="5915653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Online Retail Dataset 2010-2011</a:t>
            </a:r>
            <a:endParaRPr sz="1800" dirty="0"/>
          </a:p>
        </p:txBody>
      </p:sp>
      <p:pic>
        <p:nvPicPr>
          <p:cNvPr id="113" name="Google Shape;11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4100" y="1641175"/>
            <a:ext cx="2989725" cy="88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/>
          <p:nvPr/>
        </p:nvSpPr>
        <p:spPr>
          <a:xfrm>
            <a:off x="7491367" y="6298913"/>
            <a:ext cx="8738088" cy="873808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45C5D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8649" y="1862145"/>
            <a:ext cx="10185251" cy="84186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16"/>
          <p:cNvGrpSpPr/>
          <p:nvPr/>
        </p:nvGrpSpPr>
        <p:grpSpPr>
          <a:xfrm>
            <a:off x="15410428" y="-2276502"/>
            <a:ext cx="5074820" cy="5074820"/>
            <a:chOff x="0" y="0"/>
            <a:chExt cx="812800" cy="812800"/>
          </a:xfrm>
        </p:grpSpPr>
        <p:sp>
          <p:nvSpPr>
            <p:cNvPr id="221" name="Google Shape;221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 cmpd="sng">
              <a:solidFill>
                <a:srgbClr val="045C5D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16"/>
          <p:cNvSpPr txBox="1"/>
          <p:nvPr/>
        </p:nvSpPr>
        <p:spPr>
          <a:xfrm>
            <a:off x="980540" y="978544"/>
            <a:ext cx="7522344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CLEANING</a:t>
            </a:r>
            <a:endParaRPr lang="en-US" dirty="0"/>
          </a:p>
        </p:txBody>
      </p:sp>
      <p:pic>
        <p:nvPicPr>
          <p:cNvPr id="240" name="Google Shape;24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226" y="8545699"/>
            <a:ext cx="7830777" cy="264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442;p25">
            <a:extLst>
              <a:ext uri="{FF2B5EF4-FFF2-40B4-BE49-F238E27FC236}">
                <a16:creationId xmlns:a16="http://schemas.microsoft.com/office/drawing/2014/main" id="{39CA39D4-139E-1A23-C91B-C09EAB45A28E}"/>
              </a:ext>
            </a:extLst>
          </p:cNvPr>
          <p:cNvSpPr txBox="1"/>
          <p:nvPr/>
        </p:nvSpPr>
        <p:spPr>
          <a:xfrm>
            <a:off x="308605" y="3149022"/>
            <a:ext cx="8370174" cy="5429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Membersihkan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memperbaiki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data agar akurat dan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konsisten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misalnya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menghapus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error,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menandai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return, dan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memisahkan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anomali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1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Tandai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transaksi return dengan flag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IsReturn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Pisahkan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produk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reguler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vs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anomali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(biaya admin,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ongkos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kirim,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dll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Perbaiki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deskripsi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produk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via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StockCode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: sisanya jadi Unknown.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Pertahankan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Quantity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negatif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tapi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tandai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sebagai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return.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Tandai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harga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tidak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wajar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(0, &lt;1,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negatif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sebagai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AnomalyPrice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Transaksi tanpa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CustomerID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: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tetap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dipakai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total sales, </a:t>
            </a:r>
            <a:b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exclude di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analisis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pelanggan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1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/>
          <p:nvPr/>
        </p:nvSpPr>
        <p:spPr>
          <a:xfrm>
            <a:off x="0" y="0"/>
            <a:ext cx="18288000" cy="379392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7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3"/>
          <p:cNvSpPr txBox="1"/>
          <p:nvPr/>
        </p:nvSpPr>
        <p:spPr>
          <a:xfrm>
            <a:off x="5228672" y="524259"/>
            <a:ext cx="8600676" cy="8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71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PREPARATION</a:t>
            </a:r>
            <a:endParaRPr lang="en-US" dirty="0"/>
          </a:p>
        </p:txBody>
      </p:sp>
      <p:sp>
        <p:nvSpPr>
          <p:cNvPr id="6" name="Google Shape;454;p26">
            <a:extLst>
              <a:ext uri="{FF2B5EF4-FFF2-40B4-BE49-F238E27FC236}">
                <a16:creationId xmlns:a16="http://schemas.microsoft.com/office/drawing/2014/main" id="{3F41400D-F0D9-0A00-EDCE-B4FBF448B1FD}"/>
              </a:ext>
            </a:extLst>
          </p:cNvPr>
          <p:cNvSpPr/>
          <p:nvPr/>
        </p:nvSpPr>
        <p:spPr>
          <a:xfrm>
            <a:off x="-2" y="2108237"/>
            <a:ext cx="13829350" cy="8178763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>
              <a:alpha val="6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ccc</a:t>
            </a:r>
            <a:endParaRPr dirty="0"/>
          </a:p>
        </p:txBody>
      </p:sp>
      <p:sp>
        <p:nvSpPr>
          <p:cNvPr id="5" name="Google Shape;463;p26">
            <a:extLst>
              <a:ext uri="{FF2B5EF4-FFF2-40B4-BE49-F238E27FC236}">
                <a16:creationId xmlns:a16="http://schemas.microsoft.com/office/drawing/2014/main" id="{3B16D7EE-D600-314C-59BF-40083231A169}"/>
              </a:ext>
            </a:extLst>
          </p:cNvPr>
          <p:cNvSpPr txBox="1"/>
          <p:nvPr/>
        </p:nvSpPr>
        <p:spPr>
          <a:xfrm>
            <a:off x="696917" y="2595110"/>
            <a:ext cx="11992390" cy="5096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Melakukan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transformasi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menambahkan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variabel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turunan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misalnya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TotalSales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IsReturn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LabelPrice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) agar siap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dianalisis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4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variabel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turunan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agar data lebih siap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dianalisis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4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TotalSales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= Quantity ×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UnitPrice</a:t>
            </a: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4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IsReturn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flag (0 = normal, 1 = return)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4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LabelPrice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(Free, Very Low, Low, Normal)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4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TransactionType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(Regular / Promo / Anomaly)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Datetime breakdown (Day, Month, Quarter,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DayOfWeek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Hour)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Customer flag (With ID / Anonymous)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Hasil: dataset lebih kaya &amp; siap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digunakan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dashboard.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/>
          <p:nvPr/>
        </p:nvSpPr>
        <p:spPr>
          <a:xfrm>
            <a:off x="0" y="8097428"/>
            <a:ext cx="18288000" cy="379392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2E8BC0"/>
          </a:solidFill>
          <a:ln w="12700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54;p26">
            <a:extLst>
              <a:ext uri="{FF2B5EF4-FFF2-40B4-BE49-F238E27FC236}">
                <a16:creationId xmlns:a16="http://schemas.microsoft.com/office/drawing/2014/main" id="{5241516A-44D5-9D7C-92E0-793639B718DC}"/>
              </a:ext>
            </a:extLst>
          </p:cNvPr>
          <p:cNvSpPr/>
          <p:nvPr/>
        </p:nvSpPr>
        <p:spPr>
          <a:xfrm>
            <a:off x="1" y="1054117"/>
            <a:ext cx="18288000" cy="8178763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C2D48">
              <a:alpha val="6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ccc</a:t>
            </a:r>
            <a:endParaRPr dirty="0"/>
          </a:p>
        </p:txBody>
      </p:sp>
      <p:sp>
        <p:nvSpPr>
          <p:cNvPr id="411" name="Google Shape;411;p23"/>
          <p:cNvSpPr txBox="1"/>
          <p:nvPr/>
        </p:nvSpPr>
        <p:spPr>
          <a:xfrm>
            <a:off x="1611704" y="4466391"/>
            <a:ext cx="15569391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DASHBOARD OVERVIEW</a:t>
            </a:r>
            <a:endParaRPr sz="3200" dirty="0"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03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0;p23">
            <a:extLst>
              <a:ext uri="{FF2B5EF4-FFF2-40B4-BE49-F238E27FC236}">
                <a16:creationId xmlns:a16="http://schemas.microsoft.com/office/drawing/2014/main" id="{D0B257D2-FADD-1C18-053C-C153BC11765A}"/>
              </a:ext>
            </a:extLst>
          </p:cNvPr>
          <p:cNvSpPr/>
          <p:nvPr/>
        </p:nvSpPr>
        <p:spPr>
          <a:xfrm>
            <a:off x="-336884" y="9224211"/>
            <a:ext cx="19122188" cy="331845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2E8BC0"/>
          </a:solidFill>
          <a:ln w="12700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10;p23">
            <a:extLst>
              <a:ext uri="{FF2B5EF4-FFF2-40B4-BE49-F238E27FC236}">
                <a16:creationId xmlns:a16="http://schemas.microsoft.com/office/drawing/2014/main" id="{6E473117-4A7B-38A7-510F-85454AD08A88}"/>
              </a:ext>
            </a:extLst>
          </p:cNvPr>
          <p:cNvSpPr/>
          <p:nvPr/>
        </p:nvSpPr>
        <p:spPr>
          <a:xfrm>
            <a:off x="0" y="-1506566"/>
            <a:ext cx="18288000" cy="379392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2E8BC0"/>
          </a:solidFill>
          <a:ln w="12700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3"/>
          <p:cNvSpPr txBox="1"/>
          <p:nvPr/>
        </p:nvSpPr>
        <p:spPr>
          <a:xfrm>
            <a:off x="248825" y="434902"/>
            <a:ext cx="7884522" cy="8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71" b="0" i="0" u="none" strike="noStrike" cap="none" dirty="0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 METRICS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" name="Google Shape;454;p26">
            <a:extLst>
              <a:ext uri="{FF2B5EF4-FFF2-40B4-BE49-F238E27FC236}">
                <a16:creationId xmlns:a16="http://schemas.microsoft.com/office/drawing/2014/main" id="{9042CA9C-89E2-B227-F442-08E3E69B93F6}"/>
              </a:ext>
            </a:extLst>
          </p:cNvPr>
          <p:cNvSpPr/>
          <p:nvPr/>
        </p:nvSpPr>
        <p:spPr>
          <a:xfrm>
            <a:off x="-2" y="1648325"/>
            <a:ext cx="18288002" cy="7575887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C2D48">
              <a:alpha val="6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64DFBF-48B7-C7CC-D340-8C787B1F9C45}"/>
              </a:ext>
            </a:extLst>
          </p:cNvPr>
          <p:cNvSpPr/>
          <p:nvPr/>
        </p:nvSpPr>
        <p:spPr>
          <a:xfrm>
            <a:off x="859785" y="2047983"/>
            <a:ext cx="3556291" cy="2010672"/>
          </a:xfrm>
          <a:prstGeom prst="roundRect">
            <a:avLst>
              <a:gd name="adj" fmla="val 11225"/>
            </a:avLst>
          </a:prstGeom>
          <a:solidFill>
            <a:srgbClr val="0C2D48"/>
          </a:solidFill>
          <a:ln>
            <a:solidFill>
              <a:srgbClr val="2E8B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EAE2F3D-923D-FD23-998E-A9CBE6C84216}"/>
              </a:ext>
            </a:extLst>
          </p:cNvPr>
          <p:cNvSpPr/>
          <p:nvPr/>
        </p:nvSpPr>
        <p:spPr>
          <a:xfrm>
            <a:off x="5211688" y="2047983"/>
            <a:ext cx="3556291" cy="2010672"/>
          </a:xfrm>
          <a:prstGeom prst="roundRect">
            <a:avLst>
              <a:gd name="adj" fmla="val 11225"/>
            </a:avLst>
          </a:prstGeom>
          <a:solidFill>
            <a:srgbClr val="0C2D48"/>
          </a:solidFill>
          <a:ln>
            <a:solidFill>
              <a:srgbClr val="2E8B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2E27E18-B987-19BC-66B4-9AA52AAC1EFA}"/>
              </a:ext>
            </a:extLst>
          </p:cNvPr>
          <p:cNvSpPr/>
          <p:nvPr/>
        </p:nvSpPr>
        <p:spPr>
          <a:xfrm>
            <a:off x="9473827" y="2047983"/>
            <a:ext cx="3556291" cy="2010672"/>
          </a:xfrm>
          <a:prstGeom prst="roundRect">
            <a:avLst>
              <a:gd name="adj" fmla="val 11225"/>
            </a:avLst>
          </a:prstGeom>
          <a:solidFill>
            <a:srgbClr val="0C2D48"/>
          </a:solidFill>
          <a:ln>
            <a:solidFill>
              <a:srgbClr val="2E8B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79D5AC-BEFD-1EFC-150E-F32DB6FAD504}"/>
              </a:ext>
            </a:extLst>
          </p:cNvPr>
          <p:cNvSpPr txBox="1"/>
          <p:nvPr/>
        </p:nvSpPr>
        <p:spPr>
          <a:xfrm>
            <a:off x="10355733" y="2136584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👤 Customers</a:t>
            </a:r>
            <a:endParaRPr lang="en-ID" sz="20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B266E9-2AEF-E844-6839-0AFEB167FDB5}"/>
              </a:ext>
            </a:extLst>
          </p:cNvPr>
          <p:cNvSpPr txBox="1"/>
          <p:nvPr/>
        </p:nvSpPr>
        <p:spPr>
          <a:xfrm>
            <a:off x="10500003" y="2780893"/>
            <a:ext cx="15039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400" dirty="0">
                <a:solidFill>
                  <a:schemeClr val="bg1"/>
                </a:solidFill>
              </a:rPr>
              <a:t>407K</a:t>
            </a:r>
            <a:endParaRPr lang="en-ID" sz="44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16D8758-0FA5-8B54-C298-C6F2DB260536}"/>
              </a:ext>
            </a:extLst>
          </p:cNvPr>
          <p:cNvSpPr/>
          <p:nvPr/>
        </p:nvSpPr>
        <p:spPr>
          <a:xfrm>
            <a:off x="13703882" y="2047983"/>
            <a:ext cx="3556291" cy="2010672"/>
          </a:xfrm>
          <a:prstGeom prst="roundRect">
            <a:avLst>
              <a:gd name="adj" fmla="val 11225"/>
            </a:avLst>
          </a:prstGeom>
          <a:solidFill>
            <a:srgbClr val="0C2D48"/>
          </a:solidFill>
          <a:ln>
            <a:solidFill>
              <a:srgbClr val="2E8B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FE5473-D48E-9D45-D487-0BC8730D7537}"/>
              </a:ext>
            </a:extLst>
          </p:cNvPr>
          <p:cNvSpPr txBox="1"/>
          <p:nvPr/>
        </p:nvSpPr>
        <p:spPr>
          <a:xfrm>
            <a:off x="14672350" y="2136584"/>
            <a:ext cx="161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📦 Products</a:t>
            </a:r>
            <a:endParaRPr lang="en-ID" sz="20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066431-D850-A457-AEE6-324E8BA1ADC6}"/>
              </a:ext>
            </a:extLst>
          </p:cNvPr>
          <p:cNvSpPr txBox="1"/>
          <p:nvPr/>
        </p:nvSpPr>
        <p:spPr>
          <a:xfrm>
            <a:off x="14762118" y="2780893"/>
            <a:ext cx="14398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400" dirty="0">
                <a:solidFill>
                  <a:schemeClr val="bg1"/>
                </a:solidFill>
              </a:rPr>
              <a:t>5,1M</a:t>
            </a:r>
            <a:endParaRPr lang="en-ID" sz="44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E844116-F97B-00E0-C7F9-8D3F3380372E}"/>
              </a:ext>
            </a:extLst>
          </p:cNvPr>
          <p:cNvSpPr/>
          <p:nvPr/>
        </p:nvSpPr>
        <p:spPr>
          <a:xfrm>
            <a:off x="941011" y="4497164"/>
            <a:ext cx="3556291" cy="2010672"/>
          </a:xfrm>
          <a:prstGeom prst="roundRect">
            <a:avLst>
              <a:gd name="adj" fmla="val 11225"/>
            </a:avLst>
          </a:prstGeom>
          <a:solidFill>
            <a:srgbClr val="0C2D48"/>
          </a:solidFill>
          <a:ln>
            <a:solidFill>
              <a:srgbClr val="2E8B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06E578-7773-BCDB-0AD4-69C486B87825}"/>
              </a:ext>
            </a:extLst>
          </p:cNvPr>
          <p:cNvSpPr txBox="1"/>
          <p:nvPr/>
        </p:nvSpPr>
        <p:spPr>
          <a:xfrm>
            <a:off x="1220188" y="4585765"/>
            <a:ext cx="2997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📊 Average Order Value</a:t>
            </a:r>
            <a:endParaRPr lang="en-ID" sz="20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431C31-3D98-76C3-D10E-3D20FA7C4744}"/>
              </a:ext>
            </a:extLst>
          </p:cNvPr>
          <p:cNvSpPr txBox="1"/>
          <p:nvPr/>
        </p:nvSpPr>
        <p:spPr>
          <a:xfrm>
            <a:off x="2155540" y="5230074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400" dirty="0">
                <a:solidFill>
                  <a:schemeClr val="bg1"/>
                </a:solidFill>
              </a:rPr>
              <a:t>380</a:t>
            </a:r>
            <a:endParaRPr lang="en-ID" sz="44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D466861-FE72-11FE-F50B-98C814C92D3B}"/>
              </a:ext>
            </a:extLst>
          </p:cNvPr>
          <p:cNvSpPr/>
          <p:nvPr/>
        </p:nvSpPr>
        <p:spPr>
          <a:xfrm>
            <a:off x="5211688" y="4497164"/>
            <a:ext cx="3556291" cy="2010672"/>
          </a:xfrm>
          <a:prstGeom prst="roundRect">
            <a:avLst>
              <a:gd name="adj" fmla="val 11225"/>
            </a:avLst>
          </a:prstGeom>
          <a:solidFill>
            <a:srgbClr val="0C2D48"/>
          </a:solidFill>
          <a:ln>
            <a:solidFill>
              <a:srgbClr val="2E8B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2586C8-D111-D069-35C7-E4FC5214220A}"/>
              </a:ext>
            </a:extLst>
          </p:cNvPr>
          <p:cNvSpPr txBox="1"/>
          <p:nvPr/>
        </p:nvSpPr>
        <p:spPr>
          <a:xfrm>
            <a:off x="5995010" y="4585765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🔄 Return Rate</a:t>
            </a:r>
            <a:endParaRPr lang="en-ID" sz="20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7118EA-08AA-1C91-88C8-472E03E3AA9F}"/>
              </a:ext>
            </a:extLst>
          </p:cNvPr>
          <p:cNvSpPr txBox="1"/>
          <p:nvPr/>
        </p:nvSpPr>
        <p:spPr>
          <a:xfrm>
            <a:off x="6332441" y="5230074"/>
            <a:ext cx="1314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400" dirty="0">
                <a:solidFill>
                  <a:schemeClr val="bg1"/>
                </a:solidFill>
              </a:rPr>
              <a:t>41%</a:t>
            </a:r>
            <a:endParaRPr lang="en-ID" sz="44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53C2363-D5CC-FA19-26AF-71BA8ED0BFF9}"/>
              </a:ext>
            </a:extLst>
          </p:cNvPr>
          <p:cNvSpPr/>
          <p:nvPr/>
        </p:nvSpPr>
        <p:spPr>
          <a:xfrm>
            <a:off x="9473827" y="4497164"/>
            <a:ext cx="3556291" cy="2010672"/>
          </a:xfrm>
          <a:prstGeom prst="roundRect">
            <a:avLst>
              <a:gd name="adj" fmla="val 11225"/>
            </a:avLst>
          </a:prstGeom>
          <a:solidFill>
            <a:srgbClr val="0C2D48"/>
          </a:solidFill>
          <a:ln>
            <a:solidFill>
              <a:srgbClr val="2E8B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874278-9329-6E40-E7B3-79B44C716843}"/>
              </a:ext>
            </a:extLst>
          </p:cNvPr>
          <p:cNvSpPr txBox="1"/>
          <p:nvPr/>
        </p:nvSpPr>
        <p:spPr>
          <a:xfrm>
            <a:off x="10064788" y="4585765"/>
            <a:ext cx="2374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🎟️ Promo Sales %</a:t>
            </a:r>
            <a:endParaRPr lang="en-ID" sz="20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EA8479-0E05-8A82-2322-A78AF7B86508}"/>
              </a:ext>
            </a:extLst>
          </p:cNvPr>
          <p:cNvSpPr txBox="1"/>
          <p:nvPr/>
        </p:nvSpPr>
        <p:spPr>
          <a:xfrm>
            <a:off x="10751675" y="5230074"/>
            <a:ext cx="1000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400" dirty="0">
                <a:solidFill>
                  <a:schemeClr val="bg1"/>
                </a:solidFill>
              </a:rPr>
              <a:t>2%</a:t>
            </a:r>
            <a:endParaRPr lang="en-ID" sz="44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F05DE8A-908A-3075-7821-268589C64280}"/>
              </a:ext>
            </a:extLst>
          </p:cNvPr>
          <p:cNvSpPr/>
          <p:nvPr/>
        </p:nvSpPr>
        <p:spPr>
          <a:xfrm>
            <a:off x="13754249" y="4497164"/>
            <a:ext cx="3556291" cy="2010672"/>
          </a:xfrm>
          <a:prstGeom prst="roundRect">
            <a:avLst>
              <a:gd name="adj" fmla="val 11225"/>
            </a:avLst>
          </a:prstGeom>
          <a:solidFill>
            <a:srgbClr val="0C2D48"/>
          </a:solidFill>
          <a:ln>
            <a:solidFill>
              <a:srgbClr val="2E8B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4B584B-DE5F-7D27-BD96-4E878CB0FE3E}"/>
              </a:ext>
            </a:extLst>
          </p:cNvPr>
          <p:cNvSpPr txBox="1"/>
          <p:nvPr/>
        </p:nvSpPr>
        <p:spPr>
          <a:xfrm>
            <a:off x="14188116" y="4585765"/>
            <a:ext cx="2688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⚠️ Anomaly Products</a:t>
            </a:r>
            <a:endParaRPr lang="en-ID" sz="20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7EF05A-6628-CC41-14B4-3B7CB588E5FB}"/>
              </a:ext>
            </a:extLst>
          </p:cNvPr>
          <p:cNvSpPr txBox="1"/>
          <p:nvPr/>
        </p:nvSpPr>
        <p:spPr>
          <a:xfrm>
            <a:off x="15032097" y="5230074"/>
            <a:ext cx="1000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400" dirty="0">
                <a:solidFill>
                  <a:schemeClr val="bg1"/>
                </a:solidFill>
              </a:rPr>
              <a:t>1%</a:t>
            </a:r>
            <a:endParaRPr lang="en-ID" sz="44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810A1-D724-A3B1-04C6-467C6B5FB206}"/>
              </a:ext>
            </a:extLst>
          </p:cNvPr>
          <p:cNvSpPr txBox="1"/>
          <p:nvPr/>
        </p:nvSpPr>
        <p:spPr>
          <a:xfrm>
            <a:off x="1580590" y="2136584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💰 </a:t>
            </a:r>
            <a:r>
              <a:rPr lang="en-ID" sz="2000" dirty="0">
                <a:solidFill>
                  <a:schemeClr val="bg1"/>
                </a:solidFill>
                <a:latin typeface="Amaranth" panose="02000503050000020004" pitchFamily="50" charset="0"/>
              </a:rPr>
              <a:t>Total Revenue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5B7FB4-462D-415F-C92A-9179F1B3C0B4}"/>
              </a:ext>
            </a:extLst>
          </p:cNvPr>
          <p:cNvSpPr txBox="1"/>
          <p:nvPr/>
        </p:nvSpPr>
        <p:spPr>
          <a:xfrm>
            <a:off x="1682380" y="2780893"/>
            <a:ext cx="19111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400" dirty="0">
                <a:solidFill>
                  <a:schemeClr val="bg1"/>
                </a:solidFill>
              </a:rPr>
              <a:t>€ 9,7M</a:t>
            </a:r>
            <a:endParaRPr lang="en-ID" sz="44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AEBB5F-0420-0FD0-B4AA-52E0DE47CADB}"/>
              </a:ext>
            </a:extLst>
          </p:cNvPr>
          <p:cNvSpPr txBox="1"/>
          <p:nvPr/>
        </p:nvSpPr>
        <p:spPr>
          <a:xfrm>
            <a:off x="5932493" y="2136584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🛒 Transactions</a:t>
            </a:r>
            <a:endParaRPr lang="en-ID" sz="20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999B7C-B1DC-9F27-CF43-99119BE18D61}"/>
              </a:ext>
            </a:extLst>
          </p:cNvPr>
          <p:cNvSpPr txBox="1"/>
          <p:nvPr/>
        </p:nvSpPr>
        <p:spPr>
          <a:xfrm>
            <a:off x="6316411" y="2780893"/>
            <a:ext cx="1189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400" dirty="0">
                <a:solidFill>
                  <a:schemeClr val="bg1"/>
                </a:solidFill>
              </a:rPr>
              <a:t>25K</a:t>
            </a:r>
            <a:endParaRPr lang="en-ID" sz="4400" dirty="0">
              <a:solidFill>
                <a:schemeClr val="bg1"/>
              </a:solidFill>
              <a:latin typeface="Amaranth" panose="02000503050000020004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2620743-B554-65AF-D8DB-A666AFBE7CA0}"/>
              </a:ext>
            </a:extLst>
          </p:cNvPr>
          <p:cNvSpPr txBox="1"/>
          <p:nvPr/>
        </p:nvSpPr>
        <p:spPr>
          <a:xfrm>
            <a:off x="859785" y="7177852"/>
            <a:ext cx="165192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Revenue </a:t>
            </a:r>
            <a:r>
              <a:rPr lang="en-ID" sz="2000" dirty="0" err="1">
                <a:solidFill>
                  <a:schemeClr val="bg1"/>
                </a:solidFill>
              </a:rPr>
              <a:t>mencapai</a:t>
            </a:r>
            <a:r>
              <a:rPr lang="en-ID" sz="2000" dirty="0">
                <a:solidFill>
                  <a:schemeClr val="bg1"/>
                </a:solidFill>
              </a:rPr>
              <a:t> €9.7M </a:t>
            </a:r>
            <a:r>
              <a:rPr lang="en-ID" sz="2000" dirty="0" err="1">
                <a:solidFill>
                  <a:schemeClr val="bg1"/>
                </a:solidFill>
              </a:rPr>
              <a:t>dari</a:t>
            </a:r>
            <a:r>
              <a:rPr lang="en-ID" sz="2000" dirty="0">
                <a:solidFill>
                  <a:schemeClr val="bg1"/>
                </a:solidFill>
              </a:rPr>
              <a:t> 25K </a:t>
            </a:r>
            <a:r>
              <a:rPr lang="en-ID" sz="2000" dirty="0" err="1">
                <a:solidFill>
                  <a:schemeClr val="bg1"/>
                </a:solidFill>
              </a:rPr>
              <a:t>transaksi</a:t>
            </a:r>
            <a:r>
              <a:rPr lang="en-ID" sz="2000" dirty="0">
                <a:solidFill>
                  <a:schemeClr val="bg1"/>
                </a:solidFill>
              </a:rPr>
              <a:t> dan 407K </a:t>
            </a:r>
            <a:r>
              <a:rPr lang="en-ID" sz="2000" dirty="0" err="1">
                <a:solidFill>
                  <a:schemeClr val="bg1"/>
                </a:solidFill>
              </a:rPr>
              <a:t>pelanggan</a:t>
            </a:r>
            <a:r>
              <a:rPr lang="en-ID" sz="2000" dirty="0">
                <a:solidFill>
                  <a:schemeClr val="bg1"/>
                </a:solidFill>
              </a:rPr>
              <a:t>.</a:t>
            </a:r>
            <a:br>
              <a:rPr lang="en-ID" sz="2000" dirty="0">
                <a:solidFill>
                  <a:schemeClr val="bg1"/>
                </a:solidFill>
              </a:rPr>
            </a:br>
            <a:r>
              <a:rPr lang="en-ID" sz="2000" dirty="0">
                <a:solidFill>
                  <a:schemeClr val="bg1"/>
                </a:solidFill>
              </a:rPr>
              <a:t>Rata-rata </a:t>
            </a:r>
            <a:r>
              <a:rPr lang="en-ID" sz="2000" dirty="0" err="1">
                <a:solidFill>
                  <a:schemeClr val="bg1"/>
                </a:solidFill>
              </a:rPr>
              <a:t>nilai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keranjang</a:t>
            </a:r>
            <a:r>
              <a:rPr lang="en-ID" sz="2000" dirty="0">
                <a:solidFill>
                  <a:schemeClr val="bg1"/>
                </a:solidFill>
              </a:rPr>
              <a:t> (AOV) €380, </a:t>
            </a:r>
            <a:r>
              <a:rPr lang="en-ID" sz="2000" dirty="0" err="1">
                <a:solidFill>
                  <a:schemeClr val="bg1"/>
                </a:solidFill>
              </a:rPr>
              <a:t>menunjukkan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stabilitas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pembelian</a:t>
            </a:r>
            <a:r>
              <a:rPr lang="en-ID" sz="2000" dirty="0">
                <a:solidFill>
                  <a:schemeClr val="bg1"/>
                </a:solidFill>
              </a:rPr>
              <a:t>.</a:t>
            </a:r>
            <a:br>
              <a:rPr lang="en-ID" sz="2000" dirty="0">
                <a:solidFill>
                  <a:schemeClr val="bg1"/>
                </a:solidFill>
              </a:rPr>
            </a:br>
            <a:r>
              <a:rPr lang="en-ID" sz="2000" dirty="0" err="1">
                <a:solidFill>
                  <a:schemeClr val="bg1"/>
                </a:solidFill>
              </a:rPr>
              <a:t>Namun</a:t>
            </a:r>
            <a:r>
              <a:rPr lang="en-ID" sz="2000" dirty="0">
                <a:solidFill>
                  <a:schemeClr val="bg1"/>
                </a:solidFill>
              </a:rPr>
              <a:t>, return rate </a:t>
            </a:r>
            <a:r>
              <a:rPr lang="en-ID" sz="2000" dirty="0" err="1">
                <a:solidFill>
                  <a:schemeClr val="bg1"/>
                </a:solidFill>
              </a:rPr>
              <a:t>tinggi</a:t>
            </a:r>
            <a:r>
              <a:rPr lang="en-ID" sz="2000" dirty="0">
                <a:solidFill>
                  <a:schemeClr val="bg1"/>
                </a:solidFill>
              </a:rPr>
              <a:t> (40%) </a:t>
            </a:r>
            <a:r>
              <a:rPr lang="en-ID" sz="2000" dirty="0" err="1">
                <a:solidFill>
                  <a:schemeClr val="bg1"/>
                </a:solidFill>
              </a:rPr>
              <a:t>menjadi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risiko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serius</a:t>
            </a:r>
            <a:r>
              <a:rPr lang="en-ID" sz="2000" dirty="0">
                <a:solidFill>
                  <a:schemeClr val="bg1"/>
                </a:solidFill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sementara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kontribusi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promosi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hanya</a:t>
            </a:r>
            <a:r>
              <a:rPr lang="en-ID" sz="2000" dirty="0">
                <a:solidFill>
                  <a:schemeClr val="bg1"/>
                </a:solidFill>
              </a:rPr>
              <a:t> 2% → </a:t>
            </a:r>
            <a:r>
              <a:rPr lang="en-ID" sz="2000" dirty="0" err="1">
                <a:solidFill>
                  <a:schemeClr val="bg1"/>
                </a:solidFill>
              </a:rPr>
              <a:t>peluang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promosi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belum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dimanfaatkan</a:t>
            </a:r>
            <a:r>
              <a:rPr lang="en-ID" sz="2000" dirty="0">
                <a:solidFill>
                  <a:schemeClr val="bg1"/>
                </a:solidFill>
              </a:rPr>
              <a:t> optimal.</a:t>
            </a:r>
          </a:p>
        </p:txBody>
      </p:sp>
    </p:spTree>
    <p:extLst>
      <p:ext uri="{BB962C8B-B14F-4D97-AF65-F5344CB8AC3E}">
        <p14:creationId xmlns:p14="http://schemas.microsoft.com/office/powerpoint/2010/main" val="105339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/>
          <p:nvPr/>
        </p:nvSpPr>
        <p:spPr>
          <a:xfrm>
            <a:off x="-160421" y="0"/>
            <a:ext cx="18945725" cy="2294021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5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10;p23">
            <a:extLst>
              <a:ext uri="{FF2B5EF4-FFF2-40B4-BE49-F238E27FC236}">
                <a16:creationId xmlns:a16="http://schemas.microsoft.com/office/drawing/2014/main" id="{D0B257D2-FADD-1C18-053C-C153BC11765A}"/>
              </a:ext>
            </a:extLst>
          </p:cNvPr>
          <p:cNvSpPr/>
          <p:nvPr/>
        </p:nvSpPr>
        <p:spPr>
          <a:xfrm>
            <a:off x="-336884" y="9224211"/>
            <a:ext cx="19122188" cy="331845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8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4;p26">
            <a:extLst>
              <a:ext uri="{FF2B5EF4-FFF2-40B4-BE49-F238E27FC236}">
                <a16:creationId xmlns:a16="http://schemas.microsoft.com/office/drawing/2014/main" id="{C4457C73-55D2-FC98-43AC-9695C9FB677A}"/>
              </a:ext>
            </a:extLst>
          </p:cNvPr>
          <p:cNvSpPr/>
          <p:nvPr/>
        </p:nvSpPr>
        <p:spPr>
          <a:xfrm>
            <a:off x="-328863" y="1680923"/>
            <a:ext cx="18945725" cy="7598655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>
              <a:alpha val="6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ccc</a:t>
            </a:r>
            <a:endParaRPr dirty="0"/>
          </a:p>
        </p:txBody>
      </p:sp>
      <p:sp>
        <p:nvSpPr>
          <p:cNvPr id="411" name="Google Shape;411;p23"/>
          <p:cNvSpPr txBox="1"/>
          <p:nvPr/>
        </p:nvSpPr>
        <p:spPr>
          <a:xfrm>
            <a:off x="248824" y="434902"/>
            <a:ext cx="10836271" cy="8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71" dirty="0">
                <a:solidFill>
                  <a:schemeClr val="bg1"/>
                </a:solidFill>
                <a:latin typeface="Archivo Black"/>
                <a:sym typeface="Archivo Black"/>
              </a:rPr>
              <a:t>SALES TRENDS &amp; PATTERNS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16527-9DB7-3CF3-483D-5B9541CF2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24" y="1406260"/>
            <a:ext cx="5939013" cy="43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5A0FA-45EB-628E-FCAB-BC99BE133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661" y="1406260"/>
            <a:ext cx="6544672" cy="43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EC9522-A270-A566-9745-A6648785F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824" y="5787274"/>
            <a:ext cx="12732509" cy="43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B5CC1E-D60F-09EB-B935-BB89AD5CB4B9}"/>
              </a:ext>
            </a:extLst>
          </p:cNvPr>
          <p:cNvSpPr txBox="1"/>
          <p:nvPr/>
        </p:nvSpPr>
        <p:spPr>
          <a:xfrm>
            <a:off x="13230157" y="4123467"/>
            <a:ext cx="48090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melonjak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Q4 →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pola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musiman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 gap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antara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quantity vs revenue 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murah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dominan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Penjualan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stabil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sepanjang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minggu.</a:t>
            </a:r>
            <a:endParaRPr lang="en-ID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5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/>
          <p:nvPr/>
        </p:nvSpPr>
        <p:spPr>
          <a:xfrm>
            <a:off x="-160421" y="0"/>
            <a:ext cx="18945725" cy="2294021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5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10;p23">
            <a:extLst>
              <a:ext uri="{FF2B5EF4-FFF2-40B4-BE49-F238E27FC236}">
                <a16:creationId xmlns:a16="http://schemas.microsoft.com/office/drawing/2014/main" id="{D0B257D2-FADD-1C18-053C-C153BC11765A}"/>
              </a:ext>
            </a:extLst>
          </p:cNvPr>
          <p:cNvSpPr/>
          <p:nvPr/>
        </p:nvSpPr>
        <p:spPr>
          <a:xfrm>
            <a:off x="-336884" y="9224211"/>
            <a:ext cx="19122188" cy="331845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8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4;p26">
            <a:extLst>
              <a:ext uri="{FF2B5EF4-FFF2-40B4-BE49-F238E27FC236}">
                <a16:creationId xmlns:a16="http://schemas.microsoft.com/office/drawing/2014/main" id="{C4457C73-55D2-FC98-43AC-9695C9FB677A}"/>
              </a:ext>
            </a:extLst>
          </p:cNvPr>
          <p:cNvSpPr/>
          <p:nvPr/>
        </p:nvSpPr>
        <p:spPr>
          <a:xfrm>
            <a:off x="-328863" y="1680923"/>
            <a:ext cx="18945725" cy="7598655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>
              <a:alpha val="6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ccc</a:t>
            </a:r>
            <a:endParaRPr dirty="0"/>
          </a:p>
        </p:txBody>
      </p:sp>
      <p:sp>
        <p:nvSpPr>
          <p:cNvPr id="411" name="Google Shape;411;p23"/>
          <p:cNvSpPr txBox="1"/>
          <p:nvPr/>
        </p:nvSpPr>
        <p:spPr>
          <a:xfrm>
            <a:off x="248824" y="434902"/>
            <a:ext cx="10836271" cy="8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71" dirty="0">
                <a:solidFill>
                  <a:schemeClr val="bg1"/>
                </a:solidFill>
                <a:latin typeface="Archivo Black"/>
                <a:sym typeface="Archivo Black"/>
              </a:rPr>
              <a:t>SALES TRENDS &amp; PATTERNS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E7E49-3412-1308-3DF0-8F28F3679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800" y="5795559"/>
            <a:ext cx="12363314" cy="43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0EF28E-2314-E2B9-4577-FFA6975AB6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801" y="1341794"/>
            <a:ext cx="12376312" cy="432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D1E264-7FD7-47EA-32CC-CC21B3312890}"/>
              </a:ext>
            </a:extLst>
          </p:cNvPr>
          <p:cNvSpPr txBox="1"/>
          <p:nvPr/>
        </p:nvSpPr>
        <p:spPr>
          <a:xfrm>
            <a:off x="765781" y="4850634"/>
            <a:ext cx="4809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Transaksi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puncak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jam 10 - 15 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peluang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promo time-based.</a:t>
            </a:r>
          </a:p>
          <a:p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UK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dominan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tapi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peluang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negara lain (EIRE, Germany).</a:t>
            </a:r>
            <a:endParaRPr lang="en-ID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591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/>
          <p:nvPr/>
        </p:nvSpPr>
        <p:spPr>
          <a:xfrm>
            <a:off x="-160421" y="0"/>
            <a:ext cx="18945725" cy="2294021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5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10;p23">
            <a:extLst>
              <a:ext uri="{FF2B5EF4-FFF2-40B4-BE49-F238E27FC236}">
                <a16:creationId xmlns:a16="http://schemas.microsoft.com/office/drawing/2014/main" id="{D0B257D2-FADD-1C18-053C-C153BC11765A}"/>
              </a:ext>
            </a:extLst>
          </p:cNvPr>
          <p:cNvSpPr/>
          <p:nvPr/>
        </p:nvSpPr>
        <p:spPr>
          <a:xfrm>
            <a:off x="-336884" y="9224211"/>
            <a:ext cx="19122188" cy="331845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8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4;p26">
            <a:extLst>
              <a:ext uri="{FF2B5EF4-FFF2-40B4-BE49-F238E27FC236}">
                <a16:creationId xmlns:a16="http://schemas.microsoft.com/office/drawing/2014/main" id="{C4457C73-55D2-FC98-43AC-9695C9FB677A}"/>
              </a:ext>
            </a:extLst>
          </p:cNvPr>
          <p:cNvSpPr/>
          <p:nvPr/>
        </p:nvSpPr>
        <p:spPr>
          <a:xfrm>
            <a:off x="-328863" y="1680923"/>
            <a:ext cx="18945725" cy="9001113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>
              <a:alpha val="6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ccc</a:t>
            </a:r>
            <a:endParaRPr dirty="0"/>
          </a:p>
        </p:txBody>
      </p:sp>
      <p:sp>
        <p:nvSpPr>
          <p:cNvPr id="411" name="Google Shape;411;p23"/>
          <p:cNvSpPr txBox="1"/>
          <p:nvPr/>
        </p:nvSpPr>
        <p:spPr>
          <a:xfrm>
            <a:off x="248824" y="434902"/>
            <a:ext cx="19338587" cy="8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71" dirty="0">
                <a:solidFill>
                  <a:schemeClr val="bg1"/>
                </a:solidFill>
                <a:latin typeface="Archivo Black"/>
                <a:sym typeface="Archivo Black"/>
              </a:rPr>
              <a:t>DISCOUNT, RETURN &amp; PRODUCT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640673-1C70-DCC9-BF24-3A4C86618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173" y="1384991"/>
            <a:ext cx="13806447" cy="46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62521E-5475-CDC1-74E0-8F7E9F6EB9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947"/>
          <a:stretch/>
        </p:blipFill>
        <p:spPr>
          <a:xfrm>
            <a:off x="2286172" y="6254593"/>
            <a:ext cx="1388427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46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/>
          <p:nvPr/>
        </p:nvSpPr>
        <p:spPr>
          <a:xfrm>
            <a:off x="-160421" y="0"/>
            <a:ext cx="18945725" cy="2294021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5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10;p23">
            <a:extLst>
              <a:ext uri="{FF2B5EF4-FFF2-40B4-BE49-F238E27FC236}">
                <a16:creationId xmlns:a16="http://schemas.microsoft.com/office/drawing/2014/main" id="{D0B257D2-FADD-1C18-053C-C153BC11765A}"/>
              </a:ext>
            </a:extLst>
          </p:cNvPr>
          <p:cNvSpPr/>
          <p:nvPr/>
        </p:nvSpPr>
        <p:spPr>
          <a:xfrm>
            <a:off x="-336884" y="9224211"/>
            <a:ext cx="19122188" cy="331845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8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4;p26">
            <a:extLst>
              <a:ext uri="{FF2B5EF4-FFF2-40B4-BE49-F238E27FC236}">
                <a16:creationId xmlns:a16="http://schemas.microsoft.com/office/drawing/2014/main" id="{C4457C73-55D2-FC98-43AC-9695C9FB677A}"/>
              </a:ext>
            </a:extLst>
          </p:cNvPr>
          <p:cNvSpPr/>
          <p:nvPr/>
        </p:nvSpPr>
        <p:spPr>
          <a:xfrm>
            <a:off x="-328863" y="1680923"/>
            <a:ext cx="18945725" cy="9001113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>
              <a:alpha val="6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ccc</a:t>
            </a:r>
            <a:endParaRPr dirty="0"/>
          </a:p>
        </p:txBody>
      </p:sp>
      <p:sp>
        <p:nvSpPr>
          <p:cNvPr id="411" name="Google Shape;411;p23"/>
          <p:cNvSpPr txBox="1"/>
          <p:nvPr/>
        </p:nvSpPr>
        <p:spPr>
          <a:xfrm>
            <a:off x="248824" y="434902"/>
            <a:ext cx="19338587" cy="8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71" dirty="0">
                <a:solidFill>
                  <a:schemeClr val="bg1"/>
                </a:solidFill>
                <a:latin typeface="Archivo Black"/>
                <a:sym typeface="Archivo Black"/>
              </a:rPr>
              <a:t>DISCOUNT, RETURN &amp; PRODUCT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62521E-5475-CDC1-74E0-8F7E9F6EB9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564"/>
          <a:stretch/>
        </p:blipFill>
        <p:spPr>
          <a:xfrm>
            <a:off x="2413607" y="6046472"/>
            <a:ext cx="8687530" cy="43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1A5E6B-652F-F84B-87A6-FD59DF11C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327" y="1291570"/>
            <a:ext cx="7907978" cy="432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EE88B9-79F6-2D5B-E3D5-E9C46465B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1726" y="1246021"/>
            <a:ext cx="8570495" cy="46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33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/>
          <p:nvPr/>
        </p:nvSpPr>
        <p:spPr>
          <a:xfrm>
            <a:off x="-160421" y="0"/>
            <a:ext cx="18945725" cy="2294021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5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10;p23">
            <a:extLst>
              <a:ext uri="{FF2B5EF4-FFF2-40B4-BE49-F238E27FC236}">
                <a16:creationId xmlns:a16="http://schemas.microsoft.com/office/drawing/2014/main" id="{D0B257D2-FADD-1C18-053C-C153BC11765A}"/>
              </a:ext>
            </a:extLst>
          </p:cNvPr>
          <p:cNvSpPr/>
          <p:nvPr/>
        </p:nvSpPr>
        <p:spPr>
          <a:xfrm>
            <a:off x="-336884" y="9224211"/>
            <a:ext cx="19122188" cy="331845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8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4;p26">
            <a:extLst>
              <a:ext uri="{FF2B5EF4-FFF2-40B4-BE49-F238E27FC236}">
                <a16:creationId xmlns:a16="http://schemas.microsoft.com/office/drawing/2014/main" id="{C4457C73-55D2-FC98-43AC-9695C9FB677A}"/>
              </a:ext>
            </a:extLst>
          </p:cNvPr>
          <p:cNvSpPr/>
          <p:nvPr/>
        </p:nvSpPr>
        <p:spPr>
          <a:xfrm>
            <a:off x="-328863" y="1411705"/>
            <a:ext cx="18945725" cy="8325853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>
              <a:alpha val="6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ccc</a:t>
            </a:r>
            <a:endParaRPr dirty="0"/>
          </a:p>
        </p:txBody>
      </p:sp>
      <p:sp>
        <p:nvSpPr>
          <p:cNvPr id="411" name="Google Shape;411;p23"/>
          <p:cNvSpPr txBox="1"/>
          <p:nvPr/>
        </p:nvSpPr>
        <p:spPr>
          <a:xfrm>
            <a:off x="248824" y="434902"/>
            <a:ext cx="19338587" cy="8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71" dirty="0">
                <a:solidFill>
                  <a:schemeClr val="bg1"/>
                </a:solidFill>
                <a:latin typeface="Archivo Black"/>
                <a:sym typeface="Archivo Black"/>
              </a:rPr>
              <a:t>TOP PRODUCT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84F8B-7F73-81E3-82E5-4C94634C01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563"/>
          <a:stretch/>
        </p:blipFill>
        <p:spPr>
          <a:xfrm>
            <a:off x="3015334" y="1183500"/>
            <a:ext cx="12257332" cy="79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45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/>
          <p:nvPr/>
        </p:nvSpPr>
        <p:spPr>
          <a:xfrm>
            <a:off x="-160421" y="0"/>
            <a:ext cx="18945725" cy="2294021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5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10;p23">
            <a:extLst>
              <a:ext uri="{FF2B5EF4-FFF2-40B4-BE49-F238E27FC236}">
                <a16:creationId xmlns:a16="http://schemas.microsoft.com/office/drawing/2014/main" id="{D0B257D2-FADD-1C18-053C-C153BC11765A}"/>
              </a:ext>
            </a:extLst>
          </p:cNvPr>
          <p:cNvSpPr/>
          <p:nvPr/>
        </p:nvSpPr>
        <p:spPr>
          <a:xfrm>
            <a:off x="-336884" y="9224211"/>
            <a:ext cx="19122188" cy="331845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8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4;p26">
            <a:extLst>
              <a:ext uri="{FF2B5EF4-FFF2-40B4-BE49-F238E27FC236}">
                <a16:creationId xmlns:a16="http://schemas.microsoft.com/office/drawing/2014/main" id="{C4457C73-55D2-FC98-43AC-9695C9FB677A}"/>
              </a:ext>
            </a:extLst>
          </p:cNvPr>
          <p:cNvSpPr/>
          <p:nvPr/>
        </p:nvSpPr>
        <p:spPr>
          <a:xfrm>
            <a:off x="-328863" y="1411705"/>
            <a:ext cx="18945725" cy="8325853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>
              <a:alpha val="6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ccc</a:t>
            </a:r>
            <a:endParaRPr dirty="0"/>
          </a:p>
        </p:txBody>
      </p:sp>
      <p:sp>
        <p:nvSpPr>
          <p:cNvPr id="411" name="Google Shape;411;p23"/>
          <p:cNvSpPr txBox="1"/>
          <p:nvPr/>
        </p:nvSpPr>
        <p:spPr>
          <a:xfrm>
            <a:off x="248824" y="434902"/>
            <a:ext cx="19338587" cy="8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71" dirty="0">
                <a:solidFill>
                  <a:schemeClr val="bg1"/>
                </a:solidFill>
                <a:latin typeface="Archivo Black"/>
                <a:sym typeface="Archivo Black"/>
              </a:rPr>
              <a:t>TOP PRODUCT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84F8B-7F73-81E3-82E5-4C94634C01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76"/>
          <a:stretch/>
        </p:blipFill>
        <p:spPr>
          <a:xfrm>
            <a:off x="3004714" y="1411705"/>
            <a:ext cx="12278573" cy="79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78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0" y="-144379"/>
            <a:ext cx="18288000" cy="11437974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9325" y="2998924"/>
            <a:ext cx="10185973" cy="72782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2"/>
          <p:cNvGrpSpPr/>
          <p:nvPr/>
        </p:nvGrpSpPr>
        <p:grpSpPr>
          <a:xfrm>
            <a:off x="908840" y="1733560"/>
            <a:ext cx="1391259" cy="1391259"/>
            <a:chOff x="0" y="0"/>
            <a:chExt cx="812800" cy="812800"/>
          </a:xfrm>
        </p:grpSpPr>
        <p:sp>
          <p:nvSpPr>
            <p:cNvPr id="121" name="Google Shape;121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2"/>
          <p:cNvGrpSpPr/>
          <p:nvPr/>
        </p:nvGrpSpPr>
        <p:grpSpPr>
          <a:xfrm>
            <a:off x="908840" y="3347908"/>
            <a:ext cx="1391259" cy="1391259"/>
            <a:chOff x="0" y="0"/>
            <a:chExt cx="812800" cy="812800"/>
          </a:xfrm>
        </p:grpSpPr>
        <p:sp>
          <p:nvSpPr>
            <p:cNvPr id="124" name="Google Shape;12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12"/>
          <p:cNvGrpSpPr/>
          <p:nvPr/>
        </p:nvGrpSpPr>
        <p:grpSpPr>
          <a:xfrm>
            <a:off x="908840" y="4962256"/>
            <a:ext cx="1391259" cy="1391259"/>
            <a:chOff x="0" y="0"/>
            <a:chExt cx="812800" cy="812800"/>
          </a:xfrm>
        </p:grpSpPr>
        <p:sp>
          <p:nvSpPr>
            <p:cNvPr id="127" name="Google Shape;127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12"/>
          <p:cNvGrpSpPr/>
          <p:nvPr/>
        </p:nvGrpSpPr>
        <p:grpSpPr>
          <a:xfrm>
            <a:off x="15324758" y="-1629341"/>
            <a:ext cx="6772841" cy="6772841"/>
            <a:chOff x="0" y="0"/>
            <a:chExt cx="812800" cy="812800"/>
          </a:xfrm>
        </p:grpSpPr>
        <p:sp>
          <p:nvSpPr>
            <p:cNvPr id="130" name="Google Shape;130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0" cap="sq" cmpd="sng">
              <a:solidFill>
                <a:srgbClr val="F9D54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2"/>
          <p:cNvSpPr txBox="1"/>
          <p:nvPr/>
        </p:nvSpPr>
        <p:spPr>
          <a:xfrm>
            <a:off x="923673" y="407576"/>
            <a:ext cx="11226440" cy="94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 OF CONTENTS</a:t>
            </a:r>
            <a:endParaRPr dirty="0"/>
          </a:p>
        </p:txBody>
      </p:sp>
      <p:sp>
        <p:nvSpPr>
          <p:cNvPr id="133" name="Google Shape;133;p12"/>
          <p:cNvSpPr txBox="1"/>
          <p:nvPr/>
        </p:nvSpPr>
        <p:spPr>
          <a:xfrm>
            <a:off x="1167820" y="2041998"/>
            <a:ext cx="8982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6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  <a:endParaRPr/>
          </a:p>
        </p:txBody>
      </p:sp>
      <p:sp>
        <p:nvSpPr>
          <p:cNvPr id="134" name="Google Shape;134;p12"/>
          <p:cNvSpPr txBox="1"/>
          <p:nvPr/>
        </p:nvSpPr>
        <p:spPr>
          <a:xfrm>
            <a:off x="1155439" y="3675397"/>
            <a:ext cx="8982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6" b="0" i="0" u="none" strike="noStrike" cap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  <a:endParaRPr/>
          </a:p>
        </p:txBody>
      </p:sp>
      <p:sp>
        <p:nvSpPr>
          <p:cNvPr id="135" name="Google Shape;135;p12"/>
          <p:cNvSpPr txBox="1"/>
          <p:nvPr/>
        </p:nvSpPr>
        <p:spPr>
          <a:xfrm>
            <a:off x="1155439" y="5305156"/>
            <a:ext cx="8982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6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  <a:endParaRPr dirty="0"/>
          </a:p>
        </p:txBody>
      </p:sp>
      <p:sp>
        <p:nvSpPr>
          <p:cNvPr id="136" name="Google Shape;136;p12"/>
          <p:cNvSpPr txBox="1"/>
          <p:nvPr/>
        </p:nvSpPr>
        <p:spPr>
          <a:xfrm>
            <a:off x="2920954" y="3823678"/>
            <a:ext cx="361593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OBJECTIVE</a:t>
            </a:r>
            <a:endParaRPr lang="en-US" dirty="0"/>
          </a:p>
        </p:txBody>
      </p:sp>
      <p:sp>
        <p:nvSpPr>
          <p:cNvPr id="138" name="Google Shape;138;p12"/>
          <p:cNvSpPr txBox="1"/>
          <p:nvPr/>
        </p:nvSpPr>
        <p:spPr>
          <a:xfrm>
            <a:off x="2920954" y="2242742"/>
            <a:ext cx="3553564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  <a:endParaRPr dirty="0"/>
          </a:p>
        </p:txBody>
      </p:sp>
      <p:sp>
        <p:nvSpPr>
          <p:cNvPr id="140" name="Google Shape;140;p12"/>
          <p:cNvSpPr txBox="1"/>
          <p:nvPr/>
        </p:nvSpPr>
        <p:spPr>
          <a:xfrm>
            <a:off x="2983327" y="5486537"/>
            <a:ext cx="511869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WORKFLOW</a:t>
            </a:r>
            <a:endParaRPr lang="en-US" dirty="0"/>
          </a:p>
        </p:txBody>
      </p:sp>
      <p:pic>
        <p:nvPicPr>
          <p:cNvPr id="148" name="Google Shape;14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7483" y="4834251"/>
            <a:ext cx="2086905" cy="615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126;p12">
            <a:extLst>
              <a:ext uri="{FF2B5EF4-FFF2-40B4-BE49-F238E27FC236}">
                <a16:creationId xmlns:a16="http://schemas.microsoft.com/office/drawing/2014/main" id="{9611FF64-572A-76EF-DB9E-C0A7002E8D7C}"/>
              </a:ext>
            </a:extLst>
          </p:cNvPr>
          <p:cNvGrpSpPr/>
          <p:nvPr/>
        </p:nvGrpSpPr>
        <p:grpSpPr>
          <a:xfrm>
            <a:off x="908840" y="6565362"/>
            <a:ext cx="1391259" cy="1391259"/>
            <a:chOff x="0" y="0"/>
            <a:chExt cx="812800" cy="812800"/>
          </a:xfrm>
        </p:grpSpPr>
        <p:sp>
          <p:nvSpPr>
            <p:cNvPr id="28" name="Google Shape;127;p12">
              <a:extLst>
                <a:ext uri="{FF2B5EF4-FFF2-40B4-BE49-F238E27FC236}">
                  <a16:creationId xmlns:a16="http://schemas.microsoft.com/office/drawing/2014/main" id="{973ADE75-6596-3234-45FB-6C76CC2FDD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8;p12">
              <a:extLst>
                <a:ext uri="{FF2B5EF4-FFF2-40B4-BE49-F238E27FC236}">
                  <a16:creationId xmlns:a16="http://schemas.microsoft.com/office/drawing/2014/main" id="{F3059724-3AA9-647B-2259-120AEDEDC187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35;p12">
            <a:extLst>
              <a:ext uri="{FF2B5EF4-FFF2-40B4-BE49-F238E27FC236}">
                <a16:creationId xmlns:a16="http://schemas.microsoft.com/office/drawing/2014/main" id="{F0DDC046-0ED6-F0CC-CC4B-217A4142E372}"/>
              </a:ext>
            </a:extLst>
          </p:cNvPr>
          <p:cNvSpPr txBox="1"/>
          <p:nvPr/>
        </p:nvSpPr>
        <p:spPr>
          <a:xfrm>
            <a:off x="1155439" y="6908262"/>
            <a:ext cx="8982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6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  <a:endParaRPr dirty="0"/>
          </a:p>
        </p:txBody>
      </p:sp>
      <p:sp>
        <p:nvSpPr>
          <p:cNvPr id="31" name="Google Shape;140;p12">
            <a:extLst>
              <a:ext uri="{FF2B5EF4-FFF2-40B4-BE49-F238E27FC236}">
                <a16:creationId xmlns:a16="http://schemas.microsoft.com/office/drawing/2014/main" id="{F345BF2B-75A8-9FDE-18E3-22E58ABE2124}"/>
              </a:ext>
            </a:extLst>
          </p:cNvPr>
          <p:cNvSpPr txBox="1"/>
          <p:nvPr/>
        </p:nvSpPr>
        <p:spPr>
          <a:xfrm>
            <a:off x="2983328" y="6768803"/>
            <a:ext cx="5486904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UNDERSTANDING &amp; ISSUES</a:t>
            </a:r>
            <a:endParaRPr lang="en-US" dirty="0"/>
          </a:p>
        </p:txBody>
      </p:sp>
      <p:grpSp>
        <p:nvGrpSpPr>
          <p:cNvPr id="33" name="Google Shape;126;p12">
            <a:extLst>
              <a:ext uri="{FF2B5EF4-FFF2-40B4-BE49-F238E27FC236}">
                <a16:creationId xmlns:a16="http://schemas.microsoft.com/office/drawing/2014/main" id="{DAD5E6DB-9F38-9F14-2FBE-F28F3E0F5E13}"/>
              </a:ext>
            </a:extLst>
          </p:cNvPr>
          <p:cNvGrpSpPr/>
          <p:nvPr/>
        </p:nvGrpSpPr>
        <p:grpSpPr>
          <a:xfrm>
            <a:off x="908840" y="8245002"/>
            <a:ext cx="1391259" cy="1391259"/>
            <a:chOff x="0" y="0"/>
            <a:chExt cx="812800" cy="812800"/>
          </a:xfrm>
        </p:grpSpPr>
        <p:sp>
          <p:nvSpPr>
            <p:cNvPr id="34" name="Google Shape;127;p12">
              <a:extLst>
                <a:ext uri="{FF2B5EF4-FFF2-40B4-BE49-F238E27FC236}">
                  <a16:creationId xmlns:a16="http://schemas.microsoft.com/office/drawing/2014/main" id="{4A29B011-6E7B-80D1-4105-FB3D184FDE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8;p12">
              <a:extLst>
                <a:ext uri="{FF2B5EF4-FFF2-40B4-BE49-F238E27FC236}">
                  <a16:creationId xmlns:a16="http://schemas.microsoft.com/office/drawing/2014/main" id="{B6E00698-94A7-4E02-399C-256D94B6AA44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135;p12">
            <a:extLst>
              <a:ext uri="{FF2B5EF4-FFF2-40B4-BE49-F238E27FC236}">
                <a16:creationId xmlns:a16="http://schemas.microsoft.com/office/drawing/2014/main" id="{FB98D6DA-819C-18C5-685A-132D933EE54F}"/>
              </a:ext>
            </a:extLst>
          </p:cNvPr>
          <p:cNvSpPr txBox="1"/>
          <p:nvPr/>
        </p:nvSpPr>
        <p:spPr>
          <a:xfrm>
            <a:off x="1155439" y="8587902"/>
            <a:ext cx="8982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6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05</a:t>
            </a:r>
            <a:endParaRPr dirty="0"/>
          </a:p>
        </p:txBody>
      </p:sp>
      <p:sp>
        <p:nvSpPr>
          <p:cNvPr id="37" name="Google Shape;140;p12">
            <a:extLst>
              <a:ext uri="{FF2B5EF4-FFF2-40B4-BE49-F238E27FC236}">
                <a16:creationId xmlns:a16="http://schemas.microsoft.com/office/drawing/2014/main" id="{7955DC2D-5B57-0053-C0A6-BBAE84CC1B8C}"/>
              </a:ext>
            </a:extLst>
          </p:cNvPr>
          <p:cNvSpPr txBox="1"/>
          <p:nvPr/>
        </p:nvSpPr>
        <p:spPr>
          <a:xfrm>
            <a:off x="2983328" y="8448443"/>
            <a:ext cx="5486904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CLEANING &amp; PREPARATION</a:t>
            </a:r>
            <a:endParaRPr lang="en-US"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/>
          <p:nvPr/>
        </p:nvSpPr>
        <p:spPr>
          <a:xfrm>
            <a:off x="-160421" y="0"/>
            <a:ext cx="18945725" cy="2294021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5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10;p23">
            <a:extLst>
              <a:ext uri="{FF2B5EF4-FFF2-40B4-BE49-F238E27FC236}">
                <a16:creationId xmlns:a16="http://schemas.microsoft.com/office/drawing/2014/main" id="{D0B257D2-FADD-1C18-053C-C153BC11765A}"/>
              </a:ext>
            </a:extLst>
          </p:cNvPr>
          <p:cNvSpPr/>
          <p:nvPr/>
        </p:nvSpPr>
        <p:spPr>
          <a:xfrm>
            <a:off x="-336884" y="9224211"/>
            <a:ext cx="19122188" cy="331845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8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4;p26">
            <a:extLst>
              <a:ext uri="{FF2B5EF4-FFF2-40B4-BE49-F238E27FC236}">
                <a16:creationId xmlns:a16="http://schemas.microsoft.com/office/drawing/2014/main" id="{C4457C73-55D2-FC98-43AC-9695C9FB677A}"/>
              </a:ext>
            </a:extLst>
          </p:cNvPr>
          <p:cNvSpPr/>
          <p:nvPr/>
        </p:nvSpPr>
        <p:spPr>
          <a:xfrm>
            <a:off x="-328863" y="1680923"/>
            <a:ext cx="18945725" cy="8329351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>
              <a:alpha val="6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ccc</a:t>
            </a:r>
            <a:endParaRPr dirty="0"/>
          </a:p>
        </p:txBody>
      </p:sp>
      <p:sp>
        <p:nvSpPr>
          <p:cNvPr id="411" name="Google Shape;411;p23"/>
          <p:cNvSpPr txBox="1"/>
          <p:nvPr/>
        </p:nvSpPr>
        <p:spPr>
          <a:xfrm>
            <a:off x="248824" y="434902"/>
            <a:ext cx="19338587" cy="8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71" dirty="0">
                <a:solidFill>
                  <a:schemeClr val="bg1"/>
                </a:solidFill>
                <a:latin typeface="Archivo Black"/>
                <a:sym typeface="Archivo Black"/>
              </a:rPr>
              <a:t>TOP PRODUCT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A3181-D287-21BB-A024-04C8DEE4E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641" y="1420239"/>
            <a:ext cx="12470718" cy="79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73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3"/>
          <p:cNvPicPr preferRelativeResize="0"/>
          <p:nvPr/>
        </p:nvPicPr>
        <p:blipFill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/>
          <p:nvPr/>
        </p:nvSpPr>
        <p:spPr>
          <a:xfrm>
            <a:off x="-160421" y="0"/>
            <a:ext cx="18945725" cy="2294021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5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10;p23">
            <a:extLst>
              <a:ext uri="{FF2B5EF4-FFF2-40B4-BE49-F238E27FC236}">
                <a16:creationId xmlns:a16="http://schemas.microsoft.com/office/drawing/2014/main" id="{D0B257D2-FADD-1C18-053C-C153BC11765A}"/>
              </a:ext>
            </a:extLst>
          </p:cNvPr>
          <p:cNvSpPr/>
          <p:nvPr/>
        </p:nvSpPr>
        <p:spPr>
          <a:xfrm>
            <a:off x="-336884" y="9224211"/>
            <a:ext cx="19122188" cy="331845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>
              <a:alpha val="68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54;p26">
            <a:extLst>
              <a:ext uri="{FF2B5EF4-FFF2-40B4-BE49-F238E27FC236}">
                <a16:creationId xmlns:a16="http://schemas.microsoft.com/office/drawing/2014/main" id="{C4457C73-55D2-FC98-43AC-9695C9FB677A}"/>
              </a:ext>
            </a:extLst>
          </p:cNvPr>
          <p:cNvSpPr/>
          <p:nvPr/>
        </p:nvSpPr>
        <p:spPr>
          <a:xfrm>
            <a:off x="-328863" y="1680923"/>
            <a:ext cx="18945725" cy="8329351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>
              <a:alpha val="61000"/>
            </a:srgbClr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ccc</a:t>
            </a:r>
            <a:endParaRPr dirty="0"/>
          </a:p>
        </p:txBody>
      </p:sp>
      <p:sp>
        <p:nvSpPr>
          <p:cNvPr id="411" name="Google Shape;411;p23"/>
          <p:cNvSpPr txBox="1"/>
          <p:nvPr/>
        </p:nvSpPr>
        <p:spPr>
          <a:xfrm>
            <a:off x="248824" y="434902"/>
            <a:ext cx="19338587" cy="8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71" dirty="0">
                <a:solidFill>
                  <a:schemeClr val="bg1"/>
                </a:solidFill>
                <a:latin typeface="Archivo Black"/>
                <a:sym typeface="Archivo Black"/>
              </a:rPr>
              <a:t>TOP PRODUCT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F2341A-CCDA-FC89-96C5-D5876C939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564" y="1404197"/>
            <a:ext cx="11738869" cy="79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33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/>
          <p:nvPr/>
        </p:nvSpPr>
        <p:spPr>
          <a:xfrm>
            <a:off x="-1252108" y="0"/>
            <a:ext cx="16970737" cy="10287000"/>
          </a:xfrm>
          <a:custGeom>
            <a:avLst/>
            <a:gdLst/>
            <a:ahLst/>
            <a:cxnLst/>
            <a:rect l="l" t="t" r="r" b="b"/>
            <a:pathLst>
              <a:path w="1733849" h="1050991" extrusionOk="0">
                <a:moveTo>
                  <a:pt x="45619" y="0"/>
                </a:moveTo>
                <a:lnTo>
                  <a:pt x="1688229" y="0"/>
                </a:lnTo>
                <a:cubicBezTo>
                  <a:pt x="1713424" y="0"/>
                  <a:pt x="1733849" y="20424"/>
                  <a:pt x="1733849" y="45619"/>
                </a:cubicBezTo>
                <a:lnTo>
                  <a:pt x="1733849" y="1005372"/>
                </a:lnTo>
                <a:cubicBezTo>
                  <a:pt x="1733849" y="1030567"/>
                  <a:pt x="1713424" y="1050991"/>
                  <a:pt x="1688229" y="1050991"/>
                </a:cubicBezTo>
                <a:lnTo>
                  <a:pt x="45619" y="1050991"/>
                </a:lnTo>
                <a:cubicBezTo>
                  <a:pt x="20424" y="1050991"/>
                  <a:pt x="0" y="1030567"/>
                  <a:pt x="0" y="1005372"/>
                </a:cubicBezTo>
                <a:lnTo>
                  <a:pt x="0" y="45619"/>
                </a:lnTo>
                <a:cubicBezTo>
                  <a:pt x="0" y="20424"/>
                  <a:pt x="20424" y="0"/>
                  <a:pt x="45619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/>
          <p:nvPr/>
        </p:nvSpPr>
        <p:spPr>
          <a:xfrm>
            <a:off x="1028700" y="2855895"/>
            <a:ext cx="12804900" cy="246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 RESULTS AND INSIGHTS</a:t>
            </a:r>
            <a:endParaRPr lang="en-US" dirty="0"/>
          </a:p>
        </p:txBody>
      </p:sp>
      <p:sp>
        <p:nvSpPr>
          <p:cNvPr id="480" name="Google Shape;480;p27"/>
          <p:cNvSpPr txBox="1"/>
          <p:nvPr/>
        </p:nvSpPr>
        <p:spPr>
          <a:xfrm>
            <a:off x="1028700" y="5468625"/>
            <a:ext cx="1280490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Summary of Analysis Outcomes And Business Findings</a:t>
            </a:r>
            <a:endParaRPr lang="en-US" sz="1800" dirty="0"/>
          </a:p>
        </p:txBody>
      </p:sp>
      <p:grpSp>
        <p:nvGrpSpPr>
          <p:cNvPr id="481" name="Google Shape;481;p27"/>
          <p:cNvGrpSpPr/>
          <p:nvPr/>
        </p:nvGrpSpPr>
        <p:grpSpPr>
          <a:xfrm>
            <a:off x="-1252108" y="8356568"/>
            <a:ext cx="3216522" cy="3216522"/>
            <a:chOff x="0" y="0"/>
            <a:chExt cx="812800" cy="812800"/>
          </a:xfrm>
        </p:grpSpPr>
        <p:sp>
          <p:nvSpPr>
            <p:cNvPr id="482" name="Google Shape;482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42900" cap="sq" cmpd="sng">
              <a:solidFill>
                <a:srgbClr val="FFFFFF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27"/>
          <p:cNvSpPr/>
          <p:nvPr/>
        </p:nvSpPr>
        <p:spPr>
          <a:xfrm rot="-5400000">
            <a:off x="11392752" y="4495875"/>
            <a:ext cx="8651754" cy="2930497"/>
          </a:xfrm>
          <a:custGeom>
            <a:avLst/>
            <a:gdLst/>
            <a:ahLst/>
            <a:cxnLst/>
            <a:rect l="l" t="t" r="r" b="b"/>
            <a:pathLst>
              <a:path w="8651754" h="2930497" extrusionOk="0">
                <a:moveTo>
                  <a:pt x="0" y="0"/>
                </a:moveTo>
                <a:lnTo>
                  <a:pt x="8651754" y="0"/>
                </a:lnTo>
                <a:lnTo>
                  <a:pt x="8651754" y="2930497"/>
                </a:lnTo>
                <a:lnTo>
                  <a:pt x="0" y="2930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/>
          <p:nvPr/>
        </p:nvSpPr>
        <p:spPr>
          <a:xfrm>
            <a:off x="0" y="38670"/>
            <a:ext cx="18288000" cy="10165523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endParaRPr lang="en-ID" dirty="0"/>
          </a:p>
        </p:txBody>
      </p:sp>
      <p:sp>
        <p:nvSpPr>
          <p:cNvPr id="309" name="Google Shape;309;p19"/>
          <p:cNvSpPr txBox="1"/>
          <p:nvPr/>
        </p:nvSpPr>
        <p:spPr>
          <a:xfrm>
            <a:off x="713150" y="292768"/>
            <a:ext cx="1124351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FFFFFF"/>
                </a:solidFill>
                <a:latin typeface="Archivo Black"/>
                <a:sym typeface="Archivo Black"/>
              </a:rPr>
              <a:t>SALES PERFORMANCE</a:t>
            </a:r>
            <a:endParaRPr dirty="0"/>
          </a:p>
        </p:txBody>
      </p:sp>
      <p:sp>
        <p:nvSpPr>
          <p:cNvPr id="318" name="Google Shape;318;p19"/>
          <p:cNvSpPr/>
          <p:nvPr/>
        </p:nvSpPr>
        <p:spPr>
          <a:xfrm rot="5400000">
            <a:off x="13631193" y="3105334"/>
            <a:ext cx="9141405" cy="3096350"/>
          </a:xfrm>
          <a:custGeom>
            <a:avLst/>
            <a:gdLst/>
            <a:ahLst/>
            <a:cxnLst/>
            <a:rect l="l" t="t" r="r" b="b"/>
            <a:pathLst>
              <a:path w="9141405" h="3096350" extrusionOk="0">
                <a:moveTo>
                  <a:pt x="0" y="0"/>
                </a:moveTo>
                <a:lnTo>
                  <a:pt x="9141404" y="0"/>
                </a:lnTo>
                <a:lnTo>
                  <a:pt x="9141404" y="3096350"/>
                </a:lnTo>
                <a:lnTo>
                  <a:pt x="0" y="3096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F449C-E4CD-71B9-D244-EA396E18E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12" y="1472527"/>
            <a:ext cx="2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1D40AE-AC01-56F9-CF07-D06691E94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780" y="1434154"/>
            <a:ext cx="2958905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8593BC-60EA-83F7-CE34-8747D16C4225}"/>
              </a:ext>
            </a:extLst>
          </p:cNvPr>
          <p:cNvSpPr txBox="1"/>
          <p:nvPr/>
        </p:nvSpPr>
        <p:spPr>
          <a:xfrm>
            <a:off x="10778504" y="3481980"/>
            <a:ext cx="5608856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Total </a:t>
            </a:r>
            <a:r>
              <a:rPr lang="en-ID" sz="2000" dirty="0" err="1">
                <a:solidFill>
                  <a:schemeClr val="bg1"/>
                </a:solidFill>
              </a:rPr>
              <a:t>penjualan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mencapai</a:t>
            </a:r>
            <a:r>
              <a:rPr lang="en-ID" sz="2000" dirty="0">
                <a:solidFill>
                  <a:schemeClr val="bg1"/>
                </a:solidFill>
              </a:rPr>
              <a:t> €9,7 </a:t>
            </a:r>
            <a:r>
              <a:rPr lang="en-ID" sz="2000" dirty="0" err="1">
                <a:solidFill>
                  <a:schemeClr val="bg1"/>
                </a:solidFill>
              </a:rPr>
              <a:t>juta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dari</a:t>
            </a:r>
            <a:r>
              <a:rPr lang="en-ID" sz="2000" dirty="0">
                <a:solidFill>
                  <a:schemeClr val="bg1"/>
                </a:solidFill>
              </a:rPr>
              <a:t> ±25 </a:t>
            </a:r>
            <a:r>
              <a:rPr lang="en-ID" sz="2000" dirty="0" err="1">
                <a:solidFill>
                  <a:schemeClr val="bg1"/>
                </a:solidFill>
              </a:rPr>
              <a:t>ribu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transaksi</a:t>
            </a:r>
            <a:r>
              <a:rPr lang="en-ID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Pola </a:t>
            </a:r>
            <a:r>
              <a:rPr lang="en-ID" sz="2000" dirty="0" err="1">
                <a:solidFill>
                  <a:schemeClr val="bg1"/>
                </a:solidFill>
              </a:rPr>
              <a:t>musiman</a:t>
            </a:r>
            <a:r>
              <a:rPr lang="en-ID" sz="2000" dirty="0">
                <a:solidFill>
                  <a:schemeClr val="bg1"/>
                </a:solidFill>
              </a:rPr>
              <a:t>: revenue </a:t>
            </a:r>
            <a:r>
              <a:rPr lang="en-ID" sz="2000" dirty="0" err="1">
                <a:solidFill>
                  <a:schemeClr val="bg1"/>
                </a:solidFill>
              </a:rPr>
              <a:t>meningkat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signifikan</a:t>
            </a:r>
            <a:r>
              <a:rPr lang="en-ID" sz="2000" dirty="0">
                <a:solidFill>
                  <a:schemeClr val="bg1"/>
                </a:solidFill>
              </a:rPr>
              <a:t> di Q4 → </a:t>
            </a:r>
            <a:r>
              <a:rPr lang="en-ID" sz="2000" dirty="0" err="1">
                <a:solidFill>
                  <a:schemeClr val="bg1"/>
                </a:solidFill>
              </a:rPr>
              <a:t>indikasi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musim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liburan</a:t>
            </a:r>
            <a:r>
              <a:rPr lang="en-ID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</a:rPr>
              <a:t>Produk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murah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dominan</a:t>
            </a:r>
            <a:r>
              <a:rPr lang="en-ID" sz="2000" dirty="0">
                <a:solidFill>
                  <a:schemeClr val="bg1"/>
                </a:solidFill>
              </a:rPr>
              <a:t> di </a:t>
            </a:r>
            <a:r>
              <a:rPr lang="en-ID" sz="2000" dirty="0" err="1">
                <a:solidFill>
                  <a:schemeClr val="bg1"/>
                </a:solidFill>
              </a:rPr>
              <a:t>kuantitas</a:t>
            </a:r>
            <a:r>
              <a:rPr lang="en-ID" sz="2000" dirty="0">
                <a:solidFill>
                  <a:schemeClr val="bg1"/>
                </a:solidFill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tapi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produk</a:t>
            </a:r>
            <a:r>
              <a:rPr lang="en-ID" sz="2000" dirty="0">
                <a:solidFill>
                  <a:schemeClr val="bg1"/>
                </a:solidFill>
              </a:rPr>
              <a:t> premium </a:t>
            </a:r>
            <a:r>
              <a:rPr lang="en-ID" sz="2000" dirty="0" err="1">
                <a:solidFill>
                  <a:schemeClr val="bg1"/>
                </a:solidFill>
              </a:rPr>
              <a:t>jadi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penyumbang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utama</a:t>
            </a:r>
            <a:r>
              <a:rPr lang="en-ID" sz="2000" dirty="0">
                <a:solidFill>
                  <a:schemeClr val="bg1"/>
                </a:solidFill>
              </a:rPr>
              <a:t> revenue.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AOV </a:t>
            </a:r>
            <a:r>
              <a:rPr lang="en-ID" sz="2000" dirty="0" err="1">
                <a:solidFill>
                  <a:schemeClr val="bg1"/>
                </a:solidFill>
              </a:rPr>
              <a:t>stabil</a:t>
            </a:r>
            <a:r>
              <a:rPr lang="en-ID" sz="2000" dirty="0">
                <a:solidFill>
                  <a:schemeClr val="bg1"/>
                </a:solidFill>
              </a:rPr>
              <a:t> (€380) → </a:t>
            </a:r>
            <a:r>
              <a:rPr lang="en-ID" sz="2000" dirty="0" err="1">
                <a:solidFill>
                  <a:schemeClr val="bg1"/>
                </a:solidFill>
              </a:rPr>
              <a:t>peluang</a:t>
            </a:r>
            <a:r>
              <a:rPr lang="en-ID" sz="2000" dirty="0">
                <a:solidFill>
                  <a:schemeClr val="bg1"/>
                </a:solidFill>
              </a:rPr>
              <a:t> strategi upselling/cross-selling </a:t>
            </a:r>
            <a:r>
              <a:rPr lang="en-ID" sz="2000" dirty="0" err="1">
                <a:solidFill>
                  <a:schemeClr val="bg1"/>
                </a:solidFill>
              </a:rPr>
              <a:t>untuk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naikkan</a:t>
            </a:r>
            <a:r>
              <a:rPr lang="en-ID" sz="2000" dirty="0">
                <a:solidFill>
                  <a:schemeClr val="bg1"/>
                </a:solidFill>
              </a:rPr>
              <a:t> basket size.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14DAD2-FA51-D513-8474-A25463E89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793" y="3690526"/>
            <a:ext cx="9348352" cy="57422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554EB6-D3F8-C2E6-F47F-84C3235DC3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6662" y="1390549"/>
            <a:ext cx="296619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60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/>
          <p:nvPr/>
        </p:nvSpPr>
        <p:spPr>
          <a:xfrm>
            <a:off x="-165100" y="38671"/>
            <a:ext cx="18288000" cy="10165523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endParaRPr lang="en-ID" dirty="0"/>
          </a:p>
        </p:txBody>
      </p:sp>
      <p:sp>
        <p:nvSpPr>
          <p:cNvPr id="309" name="Google Shape;309;p19"/>
          <p:cNvSpPr txBox="1"/>
          <p:nvPr/>
        </p:nvSpPr>
        <p:spPr>
          <a:xfrm>
            <a:off x="713150" y="292768"/>
            <a:ext cx="1124351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FFFFFF"/>
                </a:solidFill>
                <a:latin typeface="Archivo Black"/>
                <a:sym typeface="Archivo Black"/>
              </a:rPr>
              <a:t>SALES PERFORMANCE</a:t>
            </a:r>
            <a:endParaRPr dirty="0"/>
          </a:p>
        </p:txBody>
      </p:sp>
      <p:sp>
        <p:nvSpPr>
          <p:cNvPr id="318" name="Google Shape;318;p19"/>
          <p:cNvSpPr/>
          <p:nvPr/>
        </p:nvSpPr>
        <p:spPr>
          <a:xfrm rot="5400000">
            <a:off x="13631193" y="3105334"/>
            <a:ext cx="9141405" cy="3096350"/>
          </a:xfrm>
          <a:custGeom>
            <a:avLst/>
            <a:gdLst/>
            <a:ahLst/>
            <a:cxnLst/>
            <a:rect l="l" t="t" r="r" b="b"/>
            <a:pathLst>
              <a:path w="9141405" h="3096350" extrusionOk="0">
                <a:moveTo>
                  <a:pt x="0" y="0"/>
                </a:moveTo>
                <a:lnTo>
                  <a:pt x="9141404" y="0"/>
                </a:lnTo>
                <a:lnTo>
                  <a:pt x="9141404" y="3096350"/>
                </a:lnTo>
                <a:lnTo>
                  <a:pt x="0" y="3096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8593BC-60EA-83F7-CE34-8747D16C4225}"/>
              </a:ext>
            </a:extLst>
          </p:cNvPr>
          <p:cNvSpPr txBox="1"/>
          <p:nvPr/>
        </p:nvSpPr>
        <p:spPr>
          <a:xfrm>
            <a:off x="9587999" y="6259450"/>
            <a:ext cx="7912422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±407 </a:t>
            </a:r>
            <a:r>
              <a:rPr lang="en-ID" sz="2000" dirty="0" err="1">
                <a:solidFill>
                  <a:schemeClr val="bg1"/>
                </a:solidFill>
              </a:rPr>
              <a:t>ribu</a:t>
            </a:r>
            <a:r>
              <a:rPr lang="en-ID" sz="2000" dirty="0">
                <a:solidFill>
                  <a:schemeClr val="bg1"/>
                </a:solidFill>
              </a:rPr>
              <a:t> customer </a:t>
            </a:r>
            <a:r>
              <a:rPr lang="en-ID" sz="2000" dirty="0" err="1">
                <a:solidFill>
                  <a:schemeClr val="bg1"/>
                </a:solidFill>
              </a:rPr>
              <a:t>unik</a:t>
            </a:r>
            <a:r>
              <a:rPr lang="en-ID" sz="2000" dirty="0">
                <a:solidFill>
                  <a:schemeClr val="bg1"/>
                </a:solidFill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namun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banyak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transaksi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tanpa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CustomerID</a:t>
            </a:r>
            <a:r>
              <a:rPr lang="en-ID" sz="2000" dirty="0">
                <a:solidFill>
                  <a:schemeClr val="bg1"/>
                </a:solidFill>
              </a:rPr>
              <a:t> → </a:t>
            </a:r>
            <a:r>
              <a:rPr lang="en-ID" sz="2000" dirty="0" err="1">
                <a:solidFill>
                  <a:schemeClr val="bg1"/>
                </a:solidFill>
              </a:rPr>
              <a:t>sulit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untuk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segmentasi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mendalam</a:t>
            </a:r>
            <a:r>
              <a:rPr lang="en-ID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United Kingdom </a:t>
            </a:r>
            <a:r>
              <a:rPr lang="en-ID" sz="2000" dirty="0" err="1">
                <a:solidFill>
                  <a:schemeClr val="bg1"/>
                </a:solidFill>
              </a:rPr>
              <a:t>mendominasi</a:t>
            </a:r>
            <a:r>
              <a:rPr lang="en-ID" sz="2000" dirty="0">
                <a:solidFill>
                  <a:schemeClr val="bg1"/>
                </a:solidFill>
              </a:rPr>
              <a:t> &gt;70% revenue, </a:t>
            </a:r>
            <a:r>
              <a:rPr lang="en-ID" sz="2000" dirty="0" err="1">
                <a:solidFill>
                  <a:schemeClr val="bg1"/>
                </a:solidFill>
              </a:rPr>
              <a:t>tapi</a:t>
            </a:r>
            <a:r>
              <a:rPr lang="en-ID" sz="2000" dirty="0">
                <a:solidFill>
                  <a:schemeClr val="bg1"/>
                </a:solidFill>
              </a:rPr>
              <a:t> &gt;30 negara lain </a:t>
            </a:r>
            <a:r>
              <a:rPr lang="en-ID" sz="2000" dirty="0" err="1">
                <a:solidFill>
                  <a:schemeClr val="bg1"/>
                </a:solidFill>
              </a:rPr>
              <a:t>berkontribusi</a:t>
            </a:r>
            <a:r>
              <a:rPr lang="en-ID" sz="2000" dirty="0">
                <a:solidFill>
                  <a:schemeClr val="bg1"/>
                </a:solidFill>
              </a:rPr>
              <a:t> → </a:t>
            </a:r>
            <a:r>
              <a:rPr lang="en-ID" sz="2000" dirty="0" err="1">
                <a:solidFill>
                  <a:schemeClr val="bg1"/>
                </a:solidFill>
              </a:rPr>
              <a:t>peluang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ekspansi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internasional</a:t>
            </a:r>
            <a:r>
              <a:rPr lang="en-ID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Pola </a:t>
            </a:r>
            <a:r>
              <a:rPr lang="en-ID" sz="2000" dirty="0" err="1">
                <a:solidFill>
                  <a:schemeClr val="bg1"/>
                </a:solidFill>
              </a:rPr>
              <a:t>musiman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jelas</a:t>
            </a:r>
            <a:r>
              <a:rPr lang="en-ID" sz="2000" dirty="0">
                <a:solidFill>
                  <a:schemeClr val="bg1"/>
                </a:solidFill>
              </a:rPr>
              <a:t>: </a:t>
            </a:r>
            <a:r>
              <a:rPr lang="en-ID" sz="2000" dirty="0" err="1">
                <a:solidFill>
                  <a:schemeClr val="bg1"/>
                </a:solidFill>
              </a:rPr>
              <a:t>lonjakan</a:t>
            </a:r>
            <a:r>
              <a:rPr lang="en-ID" sz="2000" dirty="0">
                <a:solidFill>
                  <a:schemeClr val="bg1"/>
                </a:solidFill>
              </a:rPr>
              <a:t> di Q4 (</a:t>
            </a:r>
            <a:r>
              <a:rPr lang="en-ID" sz="2000" dirty="0" err="1">
                <a:solidFill>
                  <a:schemeClr val="bg1"/>
                </a:solidFill>
              </a:rPr>
              <a:t>liburan</a:t>
            </a:r>
            <a:r>
              <a:rPr lang="en-ID" sz="2000" dirty="0">
                <a:solidFill>
                  <a:schemeClr val="bg1"/>
                </a:solidFill>
              </a:rPr>
              <a:t>).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Daily pattern: </a:t>
            </a:r>
            <a:r>
              <a:rPr lang="en-ID" sz="2000" dirty="0" err="1">
                <a:solidFill>
                  <a:schemeClr val="bg1"/>
                </a:solidFill>
              </a:rPr>
              <a:t>penjualan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puncak</a:t>
            </a:r>
            <a:r>
              <a:rPr lang="en-ID" sz="2000" dirty="0">
                <a:solidFill>
                  <a:schemeClr val="bg1"/>
                </a:solidFill>
              </a:rPr>
              <a:t> jam </a:t>
            </a:r>
            <a:r>
              <a:rPr lang="en-ID" sz="2000" dirty="0" err="1">
                <a:solidFill>
                  <a:schemeClr val="bg1"/>
                </a:solidFill>
              </a:rPr>
              <a:t>kerja</a:t>
            </a:r>
            <a:r>
              <a:rPr lang="en-ID" sz="2000" dirty="0">
                <a:solidFill>
                  <a:schemeClr val="bg1"/>
                </a:solidFill>
              </a:rPr>
              <a:t> 10.00–15.00 → </a:t>
            </a:r>
            <a:r>
              <a:rPr lang="en-ID" sz="2000" dirty="0" err="1">
                <a:solidFill>
                  <a:schemeClr val="bg1"/>
                </a:solidFill>
              </a:rPr>
              <a:t>peluang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promosi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berbasis</a:t>
            </a:r>
            <a:r>
              <a:rPr lang="en-ID" sz="2000" dirty="0">
                <a:solidFill>
                  <a:schemeClr val="bg1"/>
                </a:solidFill>
              </a:rPr>
              <a:t> jam.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CCAB2-9CE2-5D9F-ACC6-34B7E58B8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14" y="4068521"/>
            <a:ext cx="8737307" cy="5562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F1C9A0-9C80-B903-36C2-84C267E2F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33" y="1804034"/>
            <a:ext cx="2983334" cy="1800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029CB9D-7377-88A5-AB80-04E7D1B699DB}"/>
              </a:ext>
            </a:extLst>
          </p:cNvPr>
          <p:cNvGrpSpPr/>
          <p:nvPr/>
        </p:nvGrpSpPr>
        <p:grpSpPr>
          <a:xfrm>
            <a:off x="4904956" y="1712162"/>
            <a:ext cx="3272590" cy="1800000"/>
            <a:chOff x="5871410" y="1421725"/>
            <a:chExt cx="3272590" cy="18000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BE8F1C5-3103-6DD0-FF13-0CAD5D653DC4}"/>
                </a:ext>
              </a:extLst>
            </p:cNvPr>
            <p:cNvSpPr/>
            <p:nvPr/>
          </p:nvSpPr>
          <p:spPr>
            <a:xfrm>
              <a:off x="5871410" y="1421725"/>
              <a:ext cx="3272590" cy="1800000"/>
            </a:xfrm>
            <a:prstGeom prst="roundRect">
              <a:avLst/>
            </a:prstGeom>
            <a:solidFill>
              <a:srgbClr val="0C2D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1A9F4A0-09DE-741C-29E8-401F2DB454EF}"/>
                </a:ext>
              </a:extLst>
            </p:cNvPr>
            <p:cNvSpPr/>
            <p:nvPr/>
          </p:nvSpPr>
          <p:spPr>
            <a:xfrm>
              <a:off x="5992060" y="1500514"/>
              <a:ext cx="3031290" cy="1667280"/>
            </a:xfrm>
            <a:prstGeom prst="roundRect">
              <a:avLst/>
            </a:prstGeom>
            <a:solidFill>
              <a:srgbClr val="2E8BC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30+ Country</a:t>
              </a:r>
              <a:endParaRPr lang="en-ID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1012758-9332-7B27-3D9C-A68C533F0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4204" y="1312952"/>
            <a:ext cx="7598263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34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/>
          <p:nvPr/>
        </p:nvSpPr>
        <p:spPr>
          <a:xfrm>
            <a:off x="-165100" y="38671"/>
            <a:ext cx="18288000" cy="10165523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endParaRPr lang="en-ID" dirty="0"/>
          </a:p>
        </p:txBody>
      </p:sp>
      <p:sp>
        <p:nvSpPr>
          <p:cNvPr id="309" name="Google Shape;309;p19"/>
          <p:cNvSpPr txBox="1"/>
          <p:nvPr/>
        </p:nvSpPr>
        <p:spPr>
          <a:xfrm>
            <a:off x="713150" y="292768"/>
            <a:ext cx="1335577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FFFFFF"/>
                </a:solidFill>
                <a:latin typeface="Archivo Black"/>
                <a:sym typeface="Archivo Black"/>
              </a:rPr>
              <a:t>PROMOTIONS &amp; PRICING</a:t>
            </a:r>
            <a:endParaRPr lang="en-US" dirty="0"/>
          </a:p>
        </p:txBody>
      </p:sp>
      <p:sp>
        <p:nvSpPr>
          <p:cNvPr id="318" name="Google Shape;318;p19"/>
          <p:cNvSpPr/>
          <p:nvPr/>
        </p:nvSpPr>
        <p:spPr>
          <a:xfrm rot="5400000">
            <a:off x="13631193" y="3105334"/>
            <a:ext cx="9141405" cy="3096350"/>
          </a:xfrm>
          <a:custGeom>
            <a:avLst/>
            <a:gdLst/>
            <a:ahLst/>
            <a:cxnLst/>
            <a:rect l="l" t="t" r="r" b="b"/>
            <a:pathLst>
              <a:path w="9141405" h="3096350" extrusionOk="0">
                <a:moveTo>
                  <a:pt x="0" y="0"/>
                </a:moveTo>
                <a:lnTo>
                  <a:pt x="9141404" y="0"/>
                </a:lnTo>
                <a:lnTo>
                  <a:pt x="9141404" y="3096350"/>
                </a:lnTo>
                <a:lnTo>
                  <a:pt x="0" y="3096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8593BC-60EA-83F7-CE34-8747D16C4225}"/>
              </a:ext>
            </a:extLst>
          </p:cNvPr>
          <p:cNvSpPr txBox="1"/>
          <p:nvPr/>
        </p:nvSpPr>
        <p:spPr>
          <a:xfrm>
            <a:off x="7391038" y="6556506"/>
            <a:ext cx="7912422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Promo </a:t>
            </a:r>
            <a:r>
              <a:rPr lang="en-ID" sz="2000" dirty="0" err="1">
                <a:solidFill>
                  <a:schemeClr val="bg1"/>
                </a:solidFill>
              </a:rPr>
              <a:t>hanya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berkontribusi</a:t>
            </a:r>
            <a:r>
              <a:rPr lang="en-ID" sz="2000" dirty="0">
                <a:solidFill>
                  <a:schemeClr val="bg1"/>
                </a:solidFill>
              </a:rPr>
              <a:t> ±1–3% → </a:t>
            </a:r>
            <a:r>
              <a:rPr lang="en-ID" sz="2000" dirty="0" err="1">
                <a:solidFill>
                  <a:schemeClr val="bg1"/>
                </a:solidFill>
              </a:rPr>
              <a:t>efektivitas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promosi</a:t>
            </a:r>
            <a:r>
              <a:rPr lang="en-ID" sz="2000" dirty="0">
                <a:solidFill>
                  <a:schemeClr val="bg1"/>
                </a:solidFill>
              </a:rPr>
              <a:t> sangat </a:t>
            </a:r>
            <a:r>
              <a:rPr lang="en-ID" sz="2000" dirty="0" err="1">
                <a:solidFill>
                  <a:schemeClr val="bg1"/>
                </a:solidFill>
              </a:rPr>
              <a:t>rendah</a:t>
            </a:r>
            <a:r>
              <a:rPr lang="en-ID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</a:rPr>
              <a:t>Distribusi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harga</a:t>
            </a:r>
            <a:r>
              <a:rPr lang="en-ID" sz="2000" dirty="0">
                <a:solidFill>
                  <a:schemeClr val="bg1"/>
                </a:solidFill>
              </a:rPr>
              <a:t>: </a:t>
            </a:r>
            <a:r>
              <a:rPr lang="en-ID" sz="2000" dirty="0" err="1">
                <a:solidFill>
                  <a:schemeClr val="bg1"/>
                </a:solidFill>
              </a:rPr>
              <a:t>mayoritas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produk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harga</a:t>
            </a:r>
            <a:r>
              <a:rPr lang="en-ID" sz="2000" dirty="0">
                <a:solidFill>
                  <a:schemeClr val="bg1"/>
                </a:solidFill>
              </a:rPr>
              <a:t> normal (&gt; €1).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</a:rPr>
              <a:t>Produk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harga</a:t>
            </a:r>
            <a:r>
              <a:rPr lang="en-ID" sz="2000" dirty="0">
                <a:solidFill>
                  <a:schemeClr val="bg1"/>
                </a:solidFill>
              </a:rPr>
              <a:t> sangat </a:t>
            </a:r>
            <a:r>
              <a:rPr lang="en-ID" sz="2000" dirty="0" err="1">
                <a:solidFill>
                  <a:schemeClr val="bg1"/>
                </a:solidFill>
              </a:rPr>
              <a:t>rendah</a:t>
            </a:r>
            <a:r>
              <a:rPr lang="en-ID" sz="2000" dirty="0">
                <a:solidFill>
                  <a:schemeClr val="bg1"/>
                </a:solidFill>
              </a:rPr>
              <a:t> (&lt;0.5) </a:t>
            </a:r>
            <a:r>
              <a:rPr lang="en-ID" sz="2000" dirty="0" err="1">
                <a:solidFill>
                  <a:schemeClr val="bg1"/>
                </a:solidFill>
              </a:rPr>
              <a:t>hanya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sebagian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kecil</a:t>
            </a:r>
            <a:r>
              <a:rPr lang="en-ID" sz="2000" dirty="0">
                <a:solidFill>
                  <a:schemeClr val="bg1"/>
                </a:solidFill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kemungkinan</a:t>
            </a:r>
            <a:r>
              <a:rPr lang="en-ID" sz="2000" dirty="0">
                <a:solidFill>
                  <a:schemeClr val="bg1"/>
                </a:solidFill>
              </a:rPr>
              <a:t> strategi bundling / bonus.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</a:rPr>
              <a:t>Transaksi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dengan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harga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anomali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teridentifikasi</a:t>
            </a:r>
            <a:r>
              <a:rPr lang="en-ID" sz="2000" dirty="0">
                <a:solidFill>
                  <a:schemeClr val="bg1"/>
                </a:solidFill>
              </a:rPr>
              <a:t> ±0,57%, </a:t>
            </a:r>
            <a:r>
              <a:rPr lang="en-ID" sz="2000" dirty="0" err="1">
                <a:solidFill>
                  <a:schemeClr val="bg1"/>
                </a:solidFill>
              </a:rPr>
              <a:t>perlu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dipisahkan</a:t>
            </a:r>
            <a:r>
              <a:rPr lang="en-ID" sz="2000" dirty="0">
                <a:solidFill>
                  <a:schemeClr val="bg1"/>
                </a:solidFill>
              </a:rPr>
              <a:t> agar </a:t>
            </a:r>
            <a:r>
              <a:rPr lang="en-ID" sz="2000" dirty="0" err="1">
                <a:solidFill>
                  <a:schemeClr val="bg1"/>
                </a:solidFill>
              </a:rPr>
              <a:t>analisis</a:t>
            </a:r>
            <a:r>
              <a:rPr lang="en-ID" sz="2000" dirty="0">
                <a:solidFill>
                  <a:schemeClr val="bg1"/>
                </a:solidFill>
              </a:rPr>
              <a:t> revenue </a:t>
            </a:r>
            <a:r>
              <a:rPr lang="en-ID" sz="2000" dirty="0" err="1">
                <a:solidFill>
                  <a:schemeClr val="bg1"/>
                </a:solidFill>
              </a:rPr>
              <a:t>lebih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akurat</a:t>
            </a:r>
            <a:r>
              <a:rPr lang="en-ID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6B47B-AA71-6C92-5281-A77439B90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80" y="1790951"/>
            <a:ext cx="2904546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1673D-843F-FEA2-104E-5FE48B769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777" y="1790951"/>
            <a:ext cx="2804464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8576B3-8AE2-FAFD-2CC2-9B75C0D56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90" y="3737811"/>
            <a:ext cx="6163859" cy="609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712286-F47B-A317-4161-68EC70D12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4496" y="1414121"/>
            <a:ext cx="10599609" cy="51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19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/>
          <p:nvPr/>
        </p:nvSpPr>
        <p:spPr>
          <a:xfrm>
            <a:off x="-165100" y="38671"/>
            <a:ext cx="18288000" cy="10165523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endParaRPr lang="en-ID" dirty="0"/>
          </a:p>
        </p:txBody>
      </p:sp>
      <p:sp>
        <p:nvSpPr>
          <p:cNvPr id="309" name="Google Shape;309;p19"/>
          <p:cNvSpPr txBox="1"/>
          <p:nvPr/>
        </p:nvSpPr>
        <p:spPr>
          <a:xfrm>
            <a:off x="215847" y="292768"/>
            <a:ext cx="17735266" cy="103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 dirty="0">
                <a:solidFill>
                  <a:srgbClr val="FFFFFF"/>
                </a:solidFill>
                <a:latin typeface="Archivo Black"/>
                <a:sym typeface="Archivo Black"/>
              </a:rPr>
              <a:t>RETURNS &amp; RISKS + TOP PRODUCTS</a:t>
            </a:r>
            <a:endParaRPr lang="en-US" sz="6700" dirty="0"/>
          </a:p>
        </p:txBody>
      </p:sp>
      <p:sp>
        <p:nvSpPr>
          <p:cNvPr id="318" name="Google Shape;318;p19"/>
          <p:cNvSpPr/>
          <p:nvPr/>
        </p:nvSpPr>
        <p:spPr>
          <a:xfrm rot="5400000">
            <a:off x="12928522" y="3105334"/>
            <a:ext cx="9141405" cy="3096350"/>
          </a:xfrm>
          <a:custGeom>
            <a:avLst/>
            <a:gdLst/>
            <a:ahLst/>
            <a:cxnLst/>
            <a:rect l="l" t="t" r="r" b="b"/>
            <a:pathLst>
              <a:path w="9141405" h="3096350" extrusionOk="0">
                <a:moveTo>
                  <a:pt x="0" y="0"/>
                </a:moveTo>
                <a:lnTo>
                  <a:pt x="9141404" y="0"/>
                </a:lnTo>
                <a:lnTo>
                  <a:pt x="9141404" y="3096350"/>
                </a:lnTo>
                <a:lnTo>
                  <a:pt x="0" y="3096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C7BCE-FD76-D08C-5C29-80D6C9B8C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865" y="2380713"/>
            <a:ext cx="9961109" cy="5961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46A64B-A1CE-D62F-B3D3-20CDD315D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53" y="2092475"/>
            <a:ext cx="292186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01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/>
          <p:nvPr/>
        </p:nvSpPr>
        <p:spPr>
          <a:xfrm>
            <a:off x="-165100" y="38671"/>
            <a:ext cx="18288000" cy="10165523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endParaRPr lang="en-ID" dirty="0"/>
          </a:p>
        </p:txBody>
      </p:sp>
      <p:sp>
        <p:nvSpPr>
          <p:cNvPr id="309" name="Google Shape;309;p19"/>
          <p:cNvSpPr txBox="1"/>
          <p:nvPr/>
        </p:nvSpPr>
        <p:spPr>
          <a:xfrm>
            <a:off x="215847" y="292768"/>
            <a:ext cx="17735266" cy="103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 dirty="0">
                <a:solidFill>
                  <a:srgbClr val="FFFFFF"/>
                </a:solidFill>
                <a:latin typeface="Archivo Black"/>
                <a:sym typeface="Archivo Black"/>
              </a:rPr>
              <a:t>RETURNS &amp; RISKS + TOP PRODUCTS</a:t>
            </a:r>
            <a:endParaRPr lang="en-US" sz="6700" dirty="0"/>
          </a:p>
        </p:txBody>
      </p:sp>
      <p:sp>
        <p:nvSpPr>
          <p:cNvPr id="318" name="Google Shape;318;p19"/>
          <p:cNvSpPr/>
          <p:nvPr/>
        </p:nvSpPr>
        <p:spPr>
          <a:xfrm rot="5400000">
            <a:off x="12928522" y="3105334"/>
            <a:ext cx="9141405" cy="3096350"/>
          </a:xfrm>
          <a:custGeom>
            <a:avLst/>
            <a:gdLst/>
            <a:ahLst/>
            <a:cxnLst/>
            <a:rect l="l" t="t" r="r" b="b"/>
            <a:pathLst>
              <a:path w="9141405" h="3096350" extrusionOk="0">
                <a:moveTo>
                  <a:pt x="0" y="0"/>
                </a:moveTo>
                <a:lnTo>
                  <a:pt x="9141404" y="0"/>
                </a:lnTo>
                <a:lnTo>
                  <a:pt x="9141404" y="3096350"/>
                </a:lnTo>
                <a:lnTo>
                  <a:pt x="0" y="3096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8593BC-60EA-83F7-CE34-8747D16C4225}"/>
              </a:ext>
            </a:extLst>
          </p:cNvPr>
          <p:cNvSpPr txBox="1"/>
          <p:nvPr/>
        </p:nvSpPr>
        <p:spPr>
          <a:xfrm>
            <a:off x="2256332" y="6423743"/>
            <a:ext cx="14716249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Return rate </a:t>
            </a:r>
            <a:r>
              <a:rPr lang="en-ID" sz="2000" dirty="0" err="1">
                <a:solidFill>
                  <a:schemeClr val="bg1"/>
                </a:solidFill>
              </a:rPr>
              <a:t>tinggi</a:t>
            </a:r>
            <a:r>
              <a:rPr lang="en-ID" sz="2000" dirty="0">
                <a:solidFill>
                  <a:schemeClr val="bg1"/>
                </a:solidFill>
              </a:rPr>
              <a:t> (±40%) → </a:t>
            </a:r>
            <a:r>
              <a:rPr lang="en-ID" sz="2000" dirty="0" err="1">
                <a:solidFill>
                  <a:schemeClr val="bg1"/>
                </a:solidFill>
              </a:rPr>
              <a:t>risiko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besar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bagi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profitabilitas</a:t>
            </a:r>
            <a:r>
              <a:rPr lang="en-ID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UK = </a:t>
            </a:r>
            <a:r>
              <a:rPr lang="en-ID" sz="2000" dirty="0" err="1">
                <a:solidFill>
                  <a:schemeClr val="bg1"/>
                </a:solidFill>
              </a:rPr>
              <a:t>penyumbang</a:t>
            </a:r>
            <a:r>
              <a:rPr lang="en-ID" sz="2000" dirty="0">
                <a:solidFill>
                  <a:schemeClr val="bg1"/>
                </a:solidFill>
              </a:rPr>
              <a:t> return </a:t>
            </a:r>
            <a:r>
              <a:rPr lang="en-ID" sz="2000" dirty="0" err="1">
                <a:solidFill>
                  <a:schemeClr val="bg1"/>
                </a:solidFill>
              </a:rPr>
              <a:t>terbesar</a:t>
            </a:r>
            <a:r>
              <a:rPr lang="en-ID" sz="2000" dirty="0">
                <a:solidFill>
                  <a:schemeClr val="bg1"/>
                </a:solidFill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harus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jadi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fokus</a:t>
            </a:r>
            <a:r>
              <a:rPr lang="en-ID" sz="2000" dirty="0">
                <a:solidFill>
                  <a:schemeClr val="bg1"/>
                </a:solidFill>
              </a:rPr>
              <a:t> strategi </a:t>
            </a:r>
            <a:r>
              <a:rPr lang="en-ID" sz="2000" dirty="0" err="1">
                <a:solidFill>
                  <a:schemeClr val="bg1"/>
                </a:solidFill>
              </a:rPr>
              <a:t>mitigasi</a:t>
            </a:r>
            <a:r>
              <a:rPr lang="en-ID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</a:rPr>
              <a:t>Beberapa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produk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populer</a:t>
            </a:r>
            <a:r>
              <a:rPr lang="en-ID" sz="2000" dirty="0">
                <a:solidFill>
                  <a:schemeClr val="bg1"/>
                </a:solidFill>
              </a:rPr>
              <a:t> juga punya return </a:t>
            </a:r>
            <a:r>
              <a:rPr lang="en-ID" sz="2000" dirty="0" err="1">
                <a:solidFill>
                  <a:schemeClr val="bg1"/>
                </a:solidFill>
              </a:rPr>
              <a:t>tinggi</a:t>
            </a:r>
            <a:r>
              <a:rPr lang="en-ID" sz="2000" dirty="0">
                <a:solidFill>
                  <a:schemeClr val="bg1"/>
                </a:solidFill>
              </a:rPr>
              <a:t> → </a:t>
            </a:r>
            <a:r>
              <a:rPr lang="en-ID" sz="2000" dirty="0" err="1">
                <a:solidFill>
                  <a:schemeClr val="bg1"/>
                </a:solidFill>
              </a:rPr>
              <a:t>indikasi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masalah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kualitas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atau</a:t>
            </a:r>
            <a:r>
              <a:rPr lang="en-ID" sz="2000" dirty="0">
                <a:solidFill>
                  <a:schemeClr val="bg1"/>
                </a:solidFill>
              </a:rPr>
              <a:t> mismatch </a:t>
            </a:r>
            <a:r>
              <a:rPr lang="en-ID" sz="2000" dirty="0" err="1">
                <a:solidFill>
                  <a:schemeClr val="bg1"/>
                </a:solidFill>
              </a:rPr>
              <a:t>ekspektasi</a:t>
            </a:r>
            <a:r>
              <a:rPr lang="en-ID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Top products insight:</a:t>
            </a:r>
          </a:p>
          <a:p>
            <a:pPr lvl="4">
              <a:lnSpc>
                <a:spcPct val="150000"/>
              </a:lnSpc>
              <a:buClr>
                <a:schemeClr val="bg1"/>
              </a:buClr>
            </a:pPr>
            <a:r>
              <a:rPr lang="en-ID" sz="2000" dirty="0">
                <a:solidFill>
                  <a:schemeClr val="bg1"/>
                </a:solidFill>
              </a:rPr>
              <a:t>     - </a:t>
            </a:r>
            <a:r>
              <a:rPr lang="en-ID" sz="2000" dirty="0" err="1">
                <a:solidFill>
                  <a:schemeClr val="bg1"/>
                </a:solidFill>
              </a:rPr>
              <a:t>Produk</a:t>
            </a:r>
            <a:r>
              <a:rPr lang="en-ID" sz="2000" dirty="0">
                <a:solidFill>
                  <a:schemeClr val="bg1"/>
                </a:solidFill>
              </a:rPr>
              <a:t> giftware &amp; </a:t>
            </a:r>
            <a:r>
              <a:rPr lang="en-ID" sz="2000" dirty="0" err="1">
                <a:solidFill>
                  <a:schemeClr val="bg1"/>
                </a:solidFill>
              </a:rPr>
              <a:t>dekorasi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murah</a:t>
            </a:r>
            <a:r>
              <a:rPr lang="en-ID" sz="2000" dirty="0">
                <a:solidFill>
                  <a:schemeClr val="bg1"/>
                </a:solidFill>
              </a:rPr>
              <a:t> → </a:t>
            </a:r>
            <a:r>
              <a:rPr lang="en-ID" sz="2000" dirty="0" err="1">
                <a:solidFill>
                  <a:schemeClr val="bg1"/>
                </a:solidFill>
              </a:rPr>
              <a:t>jadi</a:t>
            </a:r>
            <a:r>
              <a:rPr lang="en-ID" sz="2000" dirty="0">
                <a:solidFill>
                  <a:schemeClr val="bg1"/>
                </a:solidFill>
              </a:rPr>
              <a:t> volume driver.</a:t>
            </a:r>
          </a:p>
          <a:p>
            <a:pPr lvl="4">
              <a:lnSpc>
                <a:spcPct val="150000"/>
              </a:lnSpc>
              <a:buClr>
                <a:schemeClr val="bg1"/>
              </a:buClr>
            </a:pPr>
            <a:r>
              <a:rPr lang="en-ID" sz="2000" dirty="0">
                <a:solidFill>
                  <a:schemeClr val="bg1"/>
                </a:solidFill>
              </a:rPr>
              <a:t>     - </a:t>
            </a:r>
            <a:r>
              <a:rPr lang="en-ID" sz="2000" dirty="0" err="1">
                <a:solidFill>
                  <a:schemeClr val="bg1"/>
                </a:solidFill>
              </a:rPr>
              <a:t>Produk</a:t>
            </a:r>
            <a:r>
              <a:rPr lang="en-ID" sz="2000" dirty="0">
                <a:solidFill>
                  <a:schemeClr val="bg1"/>
                </a:solidFill>
              </a:rPr>
              <a:t> premium → </a:t>
            </a:r>
            <a:r>
              <a:rPr lang="en-ID" sz="2000" dirty="0" err="1">
                <a:solidFill>
                  <a:schemeClr val="bg1"/>
                </a:solidFill>
              </a:rPr>
              <a:t>jadi</a:t>
            </a:r>
            <a:r>
              <a:rPr lang="en-ID" sz="2000" dirty="0">
                <a:solidFill>
                  <a:schemeClr val="bg1"/>
                </a:solidFill>
              </a:rPr>
              <a:t> profit driver (</a:t>
            </a:r>
            <a:r>
              <a:rPr lang="en-ID" sz="2000" dirty="0" err="1">
                <a:solidFill>
                  <a:schemeClr val="bg1"/>
                </a:solidFill>
              </a:rPr>
              <a:t>walau</a:t>
            </a:r>
            <a:r>
              <a:rPr lang="en-ID" sz="2000" dirty="0">
                <a:solidFill>
                  <a:schemeClr val="bg1"/>
                </a:solidFill>
              </a:rPr>
              <a:t> quantity </a:t>
            </a:r>
            <a:r>
              <a:rPr lang="en-ID" sz="2000" dirty="0" err="1">
                <a:solidFill>
                  <a:schemeClr val="bg1"/>
                </a:solidFill>
              </a:rPr>
              <a:t>rendah</a:t>
            </a:r>
            <a:r>
              <a:rPr lang="en-ID" sz="2000" dirty="0">
                <a:solidFill>
                  <a:schemeClr val="bg1"/>
                </a:solidFill>
              </a:rPr>
              <a:t>).</a:t>
            </a:r>
          </a:p>
          <a:p>
            <a:pPr lvl="4">
              <a:lnSpc>
                <a:spcPct val="150000"/>
              </a:lnSpc>
              <a:buClr>
                <a:schemeClr val="bg1"/>
              </a:buClr>
            </a:pPr>
            <a:r>
              <a:rPr lang="en-ID" sz="2000" dirty="0">
                <a:solidFill>
                  <a:schemeClr val="bg1"/>
                </a:solidFill>
              </a:rPr>
              <a:t>     - </a:t>
            </a:r>
            <a:r>
              <a:rPr lang="en-ID" sz="2000" dirty="0" err="1">
                <a:solidFill>
                  <a:schemeClr val="bg1"/>
                </a:solidFill>
              </a:rPr>
              <a:t>Preferensi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antar</a:t>
            </a:r>
            <a:r>
              <a:rPr lang="en-ID" sz="2000" dirty="0">
                <a:solidFill>
                  <a:schemeClr val="bg1"/>
                </a:solidFill>
              </a:rPr>
              <a:t> negara </a:t>
            </a:r>
            <a:r>
              <a:rPr lang="en-ID" sz="2000" dirty="0" err="1">
                <a:solidFill>
                  <a:schemeClr val="bg1"/>
                </a:solidFill>
              </a:rPr>
              <a:t>berbeda</a:t>
            </a:r>
            <a:r>
              <a:rPr lang="en-ID" sz="2000" dirty="0">
                <a:solidFill>
                  <a:schemeClr val="bg1"/>
                </a:solidFill>
              </a:rPr>
              <a:t> → </a:t>
            </a:r>
            <a:r>
              <a:rPr lang="en-ID" sz="2000" dirty="0" err="1">
                <a:solidFill>
                  <a:schemeClr val="bg1"/>
                </a:solidFill>
              </a:rPr>
              <a:t>perlu</a:t>
            </a:r>
            <a:r>
              <a:rPr lang="en-ID" sz="2000" dirty="0">
                <a:solidFill>
                  <a:schemeClr val="bg1"/>
                </a:solidFill>
              </a:rPr>
              <a:t> strategi </a:t>
            </a:r>
            <a:r>
              <a:rPr lang="en-ID" sz="2000" dirty="0" err="1">
                <a:solidFill>
                  <a:schemeClr val="bg1"/>
                </a:solidFill>
              </a:rPr>
              <a:t>lokal</a:t>
            </a:r>
            <a:r>
              <a:rPr lang="en-ID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8C298-B853-DD82-C6A4-F328C5D7F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702" y="1631078"/>
            <a:ext cx="7263840" cy="46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E09725-3DEF-960B-AE41-919C5D1A7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971" y="1659520"/>
            <a:ext cx="723428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24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1"/>
          <p:cNvSpPr/>
          <p:nvPr/>
        </p:nvSpPr>
        <p:spPr>
          <a:xfrm>
            <a:off x="91077" y="1226262"/>
            <a:ext cx="18288000" cy="9970932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1"/>
          <p:cNvSpPr txBox="1"/>
          <p:nvPr/>
        </p:nvSpPr>
        <p:spPr>
          <a:xfrm>
            <a:off x="1146824" y="3705039"/>
            <a:ext cx="16772207" cy="51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 Return Rate (~40%)→ Profit margin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tergerus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karena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biaya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logistik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stok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dan customer service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meningkat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signifikan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2900" marR="0" lvl="0" indent="-342900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 Promotion Effectiveness (~2%)→ Strategi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promosi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belum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efektif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potensi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peningkatan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sales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dari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promo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masih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belum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tergarap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2900" marR="0" lvl="0" indent="-342900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Time-based &amp; Seasonal Pattern→ Pola transaksi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puncak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 jam 10–15 dan Q4 (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liburan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membuka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peluang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kampanye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promosi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yang lebih tepat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sasaran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2900" marR="0" lvl="0" indent="-342900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Revenue Concentration on Premium Products→ Produk premium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menyumbang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revenue besar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meskipun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jumlah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unit sedikit →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peluang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upselling &amp; cross-selling.</a:t>
            </a:r>
          </a:p>
          <a:p>
            <a:pPr marL="342900" marR="0" lvl="0" indent="-342900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Geographic Variation→ UK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dominan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tapi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ada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variasi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preferensi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 negara lain →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perlunya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strategi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lokal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ekspansi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internasional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&amp;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pengurangan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return.</a:t>
            </a:r>
            <a:endParaRPr dirty="0"/>
          </a:p>
        </p:txBody>
      </p:sp>
      <p:sp>
        <p:nvSpPr>
          <p:cNvPr id="358" name="Google Shape;358;p21"/>
          <p:cNvSpPr txBox="1"/>
          <p:nvPr/>
        </p:nvSpPr>
        <p:spPr>
          <a:xfrm>
            <a:off x="1803175" y="2088424"/>
            <a:ext cx="1394463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BUSINESS IMPACT</a:t>
            </a:r>
            <a:endParaRPr lang="en-US" dirty="0"/>
          </a:p>
        </p:txBody>
      </p:sp>
      <p:sp>
        <p:nvSpPr>
          <p:cNvPr id="359" name="Google Shape;359;p21"/>
          <p:cNvSpPr/>
          <p:nvPr/>
        </p:nvSpPr>
        <p:spPr>
          <a:xfrm>
            <a:off x="13841224" y="1590567"/>
            <a:ext cx="5469464" cy="1852601"/>
          </a:xfrm>
          <a:custGeom>
            <a:avLst/>
            <a:gdLst/>
            <a:ahLst/>
            <a:cxnLst/>
            <a:rect l="l" t="t" r="r" b="b"/>
            <a:pathLst>
              <a:path w="5469464" h="1852601" extrusionOk="0">
                <a:moveTo>
                  <a:pt x="0" y="0"/>
                </a:moveTo>
                <a:lnTo>
                  <a:pt x="5469463" y="0"/>
                </a:lnTo>
                <a:lnTo>
                  <a:pt x="5469463" y="1852601"/>
                </a:lnTo>
                <a:lnTo>
                  <a:pt x="0" y="1852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60" name="Google Shape;360;p21"/>
          <p:cNvGrpSpPr/>
          <p:nvPr/>
        </p:nvGrpSpPr>
        <p:grpSpPr>
          <a:xfrm>
            <a:off x="16575956" y="8678739"/>
            <a:ext cx="3216522" cy="3216522"/>
            <a:chOff x="0" y="0"/>
            <a:chExt cx="812800" cy="812800"/>
          </a:xfrm>
        </p:grpSpPr>
        <p:sp>
          <p:nvSpPr>
            <p:cNvPr id="361" name="Google Shape;361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42900" cap="sq" cmpd="sng">
              <a:solidFill>
                <a:srgbClr val="FFFFFF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/>
          <p:nvPr/>
        </p:nvSpPr>
        <p:spPr>
          <a:xfrm>
            <a:off x="-1252108" y="0"/>
            <a:ext cx="16970737" cy="10287000"/>
          </a:xfrm>
          <a:custGeom>
            <a:avLst/>
            <a:gdLst/>
            <a:ahLst/>
            <a:cxnLst/>
            <a:rect l="l" t="t" r="r" b="b"/>
            <a:pathLst>
              <a:path w="1733849" h="1050991" extrusionOk="0">
                <a:moveTo>
                  <a:pt x="45619" y="0"/>
                </a:moveTo>
                <a:lnTo>
                  <a:pt x="1688229" y="0"/>
                </a:lnTo>
                <a:cubicBezTo>
                  <a:pt x="1713424" y="0"/>
                  <a:pt x="1733849" y="20424"/>
                  <a:pt x="1733849" y="45619"/>
                </a:cubicBezTo>
                <a:lnTo>
                  <a:pt x="1733849" y="1005372"/>
                </a:lnTo>
                <a:cubicBezTo>
                  <a:pt x="1733849" y="1030567"/>
                  <a:pt x="1713424" y="1050991"/>
                  <a:pt x="1688229" y="1050991"/>
                </a:cubicBezTo>
                <a:lnTo>
                  <a:pt x="45619" y="1050991"/>
                </a:lnTo>
                <a:cubicBezTo>
                  <a:pt x="20424" y="1050991"/>
                  <a:pt x="0" y="1030567"/>
                  <a:pt x="0" y="1005372"/>
                </a:cubicBezTo>
                <a:lnTo>
                  <a:pt x="0" y="45619"/>
                </a:lnTo>
                <a:cubicBezTo>
                  <a:pt x="0" y="20424"/>
                  <a:pt x="20424" y="0"/>
                  <a:pt x="45619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/>
          <p:nvPr/>
        </p:nvSpPr>
        <p:spPr>
          <a:xfrm>
            <a:off x="1104122" y="3499167"/>
            <a:ext cx="12804900" cy="246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 &amp; RECOMMENDATIONS</a:t>
            </a:r>
          </a:p>
        </p:txBody>
      </p:sp>
      <p:grpSp>
        <p:nvGrpSpPr>
          <p:cNvPr id="481" name="Google Shape;481;p27"/>
          <p:cNvGrpSpPr/>
          <p:nvPr/>
        </p:nvGrpSpPr>
        <p:grpSpPr>
          <a:xfrm>
            <a:off x="-1252108" y="8356568"/>
            <a:ext cx="3216522" cy="3216522"/>
            <a:chOff x="0" y="0"/>
            <a:chExt cx="812800" cy="812800"/>
          </a:xfrm>
        </p:grpSpPr>
        <p:sp>
          <p:nvSpPr>
            <p:cNvPr id="482" name="Google Shape;482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42900" cap="sq" cmpd="sng">
              <a:solidFill>
                <a:srgbClr val="FFFFFF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27"/>
          <p:cNvSpPr/>
          <p:nvPr/>
        </p:nvSpPr>
        <p:spPr>
          <a:xfrm rot="-5400000">
            <a:off x="11392752" y="4495875"/>
            <a:ext cx="8651754" cy="2930497"/>
          </a:xfrm>
          <a:custGeom>
            <a:avLst/>
            <a:gdLst/>
            <a:ahLst/>
            <a:cxnLst/>
            <a:rect l="l" t="t" r="r" b="b"/>
            <a:pathLst>
              <a:path w="8651754" h="2930497" extrusionOk="0">
                <a:moveTo>
                  <a:pt x="0" y="0"/>
                </a:moveTo>
                <a:lnTo>
                  <a:pt x="8651754" y="0"/>
                </a:lnTo>
                <a:lnTo>
                  <a:pt x="8651754" y="2930497"/>
                </a:lnTo>
                <a:lnTo>
                  <a:pt x="0" y="2930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53434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0" y="-144379"/>
            <a:ext cx="18288000" cy="11437974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9325" y="2998924"/>
            <a:ext cx="10185973" cy="72782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2"/>
          <p:cNvGrpSpPr/>
          <p:nvPr/>
        </p:nvGrpSpPr>
        <p:grpSpPr>
          <a:xfrm>
            <a:off x="908840" y="1733560"/>
            <a:ext cx="1391259" cy="1391259"/>
            <a:chOff x="0" y="0"/>
            <a:chExt cx="812800" cy="812800"/>
          </a:xfrm>
        </p:grpSpPr>
        <p:sp>
          <p:nvSpPr>
            <p:cNvPr id="121" name="Google Shape;121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2"/>
          <p:cNvGrpSpPr/>
          <p:nvPr/>
        </p:nvGrpSpPr>
        <p:grpSpPr>
          <a:xfrm>
            <a:off x="908840" y="3877294"/>
            <a:ext cx="1391259" cy="1391259"/>
            <a:chOff x="0" y="0"/>
            <a:chExt cx="812800" cy="812800"/>
          </a:xfrm>
        </p:grpSpPr>
        <p:sp>
          <p:nvSpPr>
            <p:cNvPr id="124" name="Google Shape;12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12"/>
          <p:cNvGrpSpPr/>
          <p:nvPr/>
        </p:nvGrpSpPr>
        <p:grpSpPr>
          <a:xfrm>
            <a:off x="908840" y="6021028"/>
            <a:ext cx="1391259" cy="1391259"/>
            <a:chOff x="0" y="0"/>
            <a:chExt cx="812800" cy="812800"/>
          </a:xfrm>
        </p:grpSpPr>
        <p:sp>
          <p:nvSpPr>
            <p:cNvPr id="127" name="Google Shape;127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12"/>
          <p:cNvGrpSpPr/>
          <p:nvPr/>
        </p:nvGrpSpPr>
        <p:grpSpPr>
          <a:xfrm>
            <a:off x="15324758" y="-1629341"/>
            <a:ext cx="6772841" cy="6772841"/>
            <a:chOff x="0" y="0"/>
            <a:chExt cx="812800" cy="812800"/>
          </a:xfrm>
        </p:grpSpPr>
        <p:sp>
          <p:nvSpPr>
            <p:cNvPr id="130" name="Google Shape;130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0" cap="sq" cmpd="sng">
              <a:solidFill>
                <a:srgbClr val="F9D54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2"/>
          <p:cNvSpPr txBox="1"/>
          <p:nvPr/>
        </p:nvSpPr>
        <p:spPr>
          <a:xfrm>
            <a:off x="923673" y="407576"/>
            <a:ext cx="11226440" cy="94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 OF CONTENTS</a:t>
            </a:r>
            <a:endParaRPr dirty="0"/>
          </a:p>
        </p:txBody>
      </p:sp>
      <p:sp>
        <p:nvSpPr>
          <p:cNvPr id="133" name="Google Shape;133;p12"/>
          <p:cNvSpPr txBox="1"/>
          <p:nvPr/>
        </p:nvSpPr>
        <p:spPr>
          <a:xfrm>
            <a:off x="1167820" y="2041998"/>
            <a:ext cx="8982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6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06</a:t>
            </a:r>
            <a:endParaRPr dirty="0"/>
          </a:p>
        </p:txBody>
      </p:sp>
      <p:sp>
        <p:nvSpPr>
          <p:cNvPr id="134" name="Google Shape;134;p12"/>
          <p:cNvSpPr txBox="1"/>
          <p:nvPr/>
        </p:nvSpPr>
        <p:spPr>
          <a:xfrm>
            <a:off x="1155439" y="4204783"/>
            <a:ext cx="8982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6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07</a:t>
            </a:r>
            <a:endParaRPr dirty="0"/>
          </a:p>
        </p:txBody>
      </p:sp>
      <p:sp>
        <p:nvSpPr>
          <p:cNvPr id="135" name="Google Shape;135;p12"/>
          <p:cNvSpPr txBox="1"/>
          <p:nvPr/>
        </p:nvSpPr>
        <p:spPr>
          <a:xfrm>
            <a:off x="1155439" y="6363928"/>
            <a:ext cx="8982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6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08</a:t>
            </a:r>
            <a:endParaRPr dirty="0"/>
          </a:p>
        </p:txBody>
      </p:sp>
      <p:sp>
        <p:nvSpPr>
          <p:cNvPr id="136" name="Google Shape;136;p12"/>
          <p:cNvSpPr txBox="1"/>
          <p:nvPr/>
        </p:nvSpPr>
        <p:spPr>
          <a:xfrm>
            <a:off x="2920954" y="4064308"/>
            <a:ext cx="3615939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 RESULTS &amp; INSIGHTS</a:t>
            </a:r>
            <a:endParaRPr lang="en-US" sz="3200" dirty="0"/>
          </a:p>
        </p:txBody>
      </p:sp>
      <p:sp>
        <p:nvSpPr>
          <p:cNvPr id="138" name="Google Shape;138;p12"/>
          <p:cNvSpPr txBox="1"/>
          <p:nvPr/>
        </p:nvSpPr>
        <p:spPr>
          <a:xfrm>
            <a:off x="2920954" y="1905860"/>
            <a:ext cx="4321024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DASHBOARD VISUALIZATION</a:t>
            </a:r>
            <a:endParaRPr lang="en-US" sz="3200" dirty="0"/>
          </a:p>
        </p:txBody>
      </p:sp>
      <p:sp>
        <p:nvSpPr>
          <p:cNvPr id="140" name="Google Shape;140;p12"/>
          <p:cNvSpPr txBox="1"/>
          <p:nvPr/>
        </p:nvSpPr>
        <p:spPr>
          <a:xfrm>
            <a:off x="2983327" y="6529267"/>
            <a:ext cx="511869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BUSINESS IMPACT</a:t>
            </a:r>
            <a:endParaRPr lang="en-US" sz="3200" dirty="0"/>
          </a:p>
        </p:txBody>
      </p:sp>
      <p:pic>
        <p:nvPicPr>
          <p:cNvPr id="148" name="Google Shape;14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7483" y="4834251"/>
            <a:ext cx="2086905" cy="615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126;p12">
            <a:extLst>
              <a:ext uri="{FF2B5EF4-FFF2-40B4-BE49-F238E27FC236}">
                <a16:creationId xmlns:a16="http://schemas.microsoft.com/office/drawing/2014/main" id="{9611FF64-572A-76EF-DB9E-C0A7002E8D7C}"/>
              </a:ext>
            </a:extLst>
          </p:cNvPr>
          <p:cNvGrpSpPr/>
          <p:nvPr/>
        </p:nvGrpSpPr>
        <p:grpSpPr>
          <a:xfrm>
            <a:off x="908840" y="7993100"/>
            <a:ext cx="1391259" cy="1391259"/>
            <a:chOff x="0" y="0"/>
            <a:chExt cx="812800" cy="812800"/>
          </a:xfrm>
        </p:grpSpPr>
        <p:sp>
          <p:nvSpPr>
            <p:cNvPr id="28" name="Google Shape;127;p12">
              <a:extLst>
                <a:ext uri="{FF2B5EF4-FFF2-40B4-BE49-F238E27FC236}">
                  <a16:creationId xmlns:a16="http://schemas.microsoft.com/office/drawing/2014/main" id="{973ADE75-6596-3234-45FB-6C76CC2FDD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8;p12">
              <a:extLst>
                <a:ext uri="{FF2B5EF4-FFF2-40B4-BE49-F238E27FC236}">
                  <a16:creationId xmlns:a16="http://schemas.microsoft.com/office/drawing/2014/main" id="{F3059724-3AA9-647B-2259-120AEDEDC187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35;p12">
            <a:extLst>
              <a:ext uri="{FF2B5EF4-FFF2-40B4-BE49-F238E27FC236}">
                <a16:creationId xmlns:a16="http://schemas.microsoft.com/office/drawing/2014/main" id="{F0DDC046-0ED6-F0CC-CC4B-217A4142E372}"/>
              </a:ext>
            </a:extLst>
          </p:cNvPr>
          <p:cNvSpPr txBox="1"/>
          <p:nvPr/>
        </p:nvSpPr>
        <p:spPr>
          <a:xfrm>
            <a:off x="1155439" y="8336000"/>
            <a:ext cx="898200" cy="7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6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09</a:t>
            </a:r>
            <a:endParaRPr dirty="0"/>
          </a:p>
        </p:txBody>
      </p:sp>
      <p:sp>
        <p:nvSpPr>
          <p:cNvPr id="31" name="Google Shape;140;p12">
            <a:extLst>
              <a:ext uri="{FF2B5EF4-FFF2-40B4-BE49-F238E27FC236}">
                <a16:creationId xmlns:a16="http://schemas.microsoft.com/office/drawing/2014/main" id="{F345BF2B-75A8-9FDE-18E3-22E58ABE2124}"/>
              </a:ext>
            </a:extLst>
          </p:cNvPr>
          <p:cNvSpPr txBox="1"/>
          <p:nvPr/>
        </p:nvSpPr>
        <p:spPr>
          <a:xfrm>
            <a:off x="2983328" y="8180499"/>
            <a:ext cx="5486904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 &amp; RECOMMENDATIONS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132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/>
          <p:nvPr/>
        </p:nvSpPr>
        <p:spPr>
          <a:xfrm>
            <a:off x="0" y="53336"/>
            <a:ext cx="18288000" cy="11240259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7"/>
          <p:cNvSpPr/>
          <p:nvPr/>
        </p:nvSpPr>
        <p:spPr>
          <a:xfrm rot="5400000">
            <a:off x="-995911" y="6666350"/>
            <a:ext cx="4859663" cy="2274965"/>
          </a:xfrm>
          <a:custGeom>
            <a:avLst/>
            <a:gdLst/>
            <a:ahLst/>
            <a:cxnLst/>
            <a:rect l="l" t="t" r="r" b="b"/>
            <a:pathLst>
              <a:path w="4859663" h="2274965" extrusionOk="0">
                <a:moveTo>
                  <a:pt x="0" y="0"/>
                </a:moveTo>
                <a:lnTo>
                  <a:pt x="4859663" y="0"/>
                </a:lnTo>
                <a:lnTo>
                  <a:pt x="4859663" y="2274965"/>
                </a:lnTo>
                <a:lnTo>
                  <a:pt x="0" y="22749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38205"/>
            </a:stretch>
          </a:blipFill>
          <a:ln>
            <a:noFill/>
          </a:ln>
        </p:spPr>
      </p:sp>
      <p:grpSp>
        <p:nvGrpSpPr>
          <p:cNvPr id="250" name="Google Shape;250;p17"/>
          <p:cNvGrpSpPr/>
          <p:nvPr/>
        </p:nvGrpSpPr>
        <p:grpSpPr>
          <a:xfrm>
            <a:off x="1686094" y="737935"/>
            <a:ext cx="7249960" cy="8886975"/>
            <a:chOff x="0" y="-28575"/>
            <a:chExt cx="1909454" cy="2001911"/>
          </a:xfrm>
        </p:grpSpPr>
        <p:sp>
          <p:nvSpPr>
            <p:cNvPr id="251" name="Google Shape;251;p17"/>
            <p:cNvSpPr/>
            <p:nvPr/>
          </p:nvSpPr>
          <p:spPr>
            <a:xfrm>
              <a:off x="0" y="0"/>
              <a:ext cx="1909454" cy="1973336"/>
            </a:xfrm>
            <a:custGeom>
              <a:avLst/>
              <a:gdLst/>
              <a:ahLst/>
              <a:cxnLst/>
              <a:rect l="l" t="t" r="r" b="b"/>
              <a:pathLst>
                <a:path w="1909454" h="1973336" extrusionOk="0">
                  <a:moveTo>
                    <a:pt x="54461" y="0"/>
                  </a:moveTo>
                  <a:lnTo>
                    <a:pt x="1854994" y="0"/>
                  </a:lnTo>
                  <a:cubicBezTo>
                    <a:pt x="1869438" y="0"/>
                    <a:pt x="1883290" y="5738"/>
                    <a:pt x="1893503" y="15951"/>
                  </a:cubicBezTo>
                  <a:cubicBezTo>
                    <a:pt x="1903717" y="26165"/>
                    <a:pt x="1909454" y="40017"/>
                    <a:pt x="1909454" y="54461"/>
                  </a:cubicBezTo>
                  <a:lnTo>
                    <a:pt x="1909454" y="1918875"/>
                  </a:lnTo>
                  <a:cubicBezTo>
                    <a:pt x="1909454" y="1933319"/>
                    <a:pt x="1903717" y="1947171"/>
                    <a:pt x="1893503" y="1957385"/>
                  </a:cubicBezTo>
                  <a:cubicBezTo>
                    <a:pt x="1883290" y="1967598"/>
                    <a:pt x="1869438" y="1973336"/>
                    <a:pt x="1854994" y="1973336"/>
                  </a:cubicBezTo>
                  <a:lnTo>
                    <a:pt x="54461" y="1973336"/>
                  </a:lnTo>
                  <a:cubicBezTo>
                    <a:pt x="40017" y="1973336"/>
                    <a:pt x="26165" y="1967598"/>
                    <a:pt x="15951" y="1957385"/>
                  </a:cubicBezTo>
                  <a:cubicBezTo>
                    <a:pt x="5738" y="1947171"/>
                    <a:pt x="0" y="1933319"/>
                    <a:pt x="0" y="1918875"/>
                  </a:cubicBezTo>
                  <a:lnTo>
                    <a:pt x="0" y="54461"/>
                  </a:lnTo>
                  <a:cubicBezTo>
                    <a:pt x="0" y="40017"/>
                    <a:pt x="5738" y="26165"/>
                    <a:pt x="15951" y="15951"/>
                  </a:cubicBezTo>
                  <a:cubicBezTo>
                    <a:pt x="26165" y="5738"/>
                    <a:pt x="40017" y="0"/>
                    <a:pt x="54461" y="0"/>
                  </a:cubicBezTo>
                  <a:close/>
                </a:path>
              </a:pathLst>
            </a:custGeom>
            <a:solidFill>
              <a:srgbClr val="74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 txBox="1"/>
            <p:nvPr/>
          </p:nvSpPr>
          <p:spPr>
            <a:xfrm>
              <a:off x="0" y="-28575"/>
              <a:ext cx="1909454" cy="2001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17"/>
          <p:cNvGrpSpPr/>
          <p:nvPr/>
        </p:nvGrpSpPr>
        <p:grpSpPr>
          <a:xfrm>
            <a:off x="9314767" y="737935"/>
            <a:ext cx="7249960" cy="8886975"/>
            <a:chOff x="0" y="-28575"/>
            <a:chExt cx="1909454" cy="2001911"/>
          </a:xfrm>
        </p:grpSpPr>
        <p:sp>
          <p:nvSpPr>
            <p:cNvPr id="254" name="Google Shape;254;p17"/>
            <p:cNvSpPr/>
            <p:nvPr/>
          </p:nvSpPr>
          <p:spPr>
            <a:xfrm>
              <a:off x="0" y="0"/>
              <a:ext cx="1909454" cy="1973336"/>
            </a:xfrm>
            <a:custGeom>
              <a:avLst/>
              <a:gdLst/>
              <a:ahLst/>
              <a:cxnLst/>
              <a:rect l="l" t="t" r="r" b="b"/>
              <a:pathLst>
                <a:path w="1909454" h="1973336" extrusionOk="0">
                  <a:moveTo>
                    <a:pt x="54461" y="0"/>
                  </a:moveTo>
                  <a:lnTo>
                    <a:pt x="1854994" y="0"/>
                  </a:lnTo>
                  <a:cubicBezTo>
                    <a:pt x="1869438" y="0"/>
                    <a:pt x="1883290" y="5738"/>
                    <a:pt x="1893503" y="15951"/>
                  </a:cubicBezTo>
                  <a:cubicBezTo>
                    <a:pt x="1903717" y="26165"/>
                    <a:pt x="1909454" y="40017"/>
                    <a:pt x="1909454" y="54461"/>
                  </a:cubicBezTo>
                  <a:lnTo>
                    <a:pt x="1909454" y="1918875"/>
                  </a:lnTo>
                  <a:cubicBezTo>
                    <a:pt x="1909454" y="1933319"/>
                    <a:pt x="1903717" y="1947171"/>
                    <a:pt x="1893503" y="1957385"/>
                  </a:cubicBezTo>
                  <a:cubicBezTo>
                    <a:pt x="1883290" y="1967598"/>
                    <a:pt x="1869438" y="1973336"/>
                    <a:pt x="1854994" y="1973336"/>
                  </a:cubicBezTo>
                  <a:lnTo>
                    <a:pt x="54461" y="1973336"/>
                  </a:lnTo>
                  <a:cubicBezTo>
                    <a:pt x="40017" y="1973336"/>
                    <a:pt x="26165" y="1967598"/>
                    <a:pt x="15951" y="1957385"/>
                  </a:cubicBezTo>
                  <a:cubicBezTo>
                    <a:pt x="5738" y="1947171"/>
                    <a:pt x="0" y="1933319"/>
                    <a:pt x="0" y="1918875"/>
                  </a:cubicBezTo>
                  <a:lnTo>
                    <a:pt x="0" y="54461"/>
                  </a:lnTo>
                  <a:cubicBezTo>
                    <a:pt x="0" y="40017"/>
                    <a:pt x="5738" y="26165"/>
                    <a:pt x="15951" y="15951"/>
                  </a:cubicBezTo>
                  <a:cubicBezTo>
                    <a:pt x="26165" y="5738"/>
                    <a:pt x="40017" y="0"/>
                    <a:pt x="54461" y="0"/>
                  </a:cubicBezTo>
                  <a:close/>
                </a:path>
              </a:pathLst>
            </a:custGeom>
            <a:solidFill>
              <a:srgbClr val="74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 txBox="1"/>
            <p:nvPr/>
          </p:nvSpPr>
          <p:spPr>
            <a:xfrm>
              <a:off x="0" y="-28575"/>
              <a:ext cx="1909454" cy="2001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17"/>
          <p:cNvSpPr txBox="1"/>
          <p:nvPr/>
        </p:nvSpPr>
        <p:spPr>
          <a:xfrm>
            <a:off x="1901475" y="1079182"/>
            <a:ext cx="681919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9D547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 (Summary Findings)</a:t>
            </a:r>
            <a:endParaRPr sz="1000" dirty="0"/>
          </a:p>
        </p:txBody>
      </p:sp>
      <p:sp>
        <p:nvSpPr>
          <p:cNvPr id="262" name="Google Shape;262;p17"/>
          <p:cNvSpPr txBox="1"/>
          <p:nvPr/>
        </p:nvSpPr>
        <p:spPr>
          <a:xfrm>
            <a:off x="9571562" y="1014946"/>
            <a:ext cx="673636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9D547"/>
                </a:solidFill>
                <a:latin typeface="Archivo Black"/>
                <a:ea typeface="Archivo Black"/>
                <a:cs typeface="Archivo Black"/>
                <a:sym typeface="Archivo Black"/>
              </a:rPr>
              <a:t>Recommendations (Strategic Actions)</a:t>
            </a:r>
            <a:endParaRPr sz="4800" dirty="0"/>
          </a:p>
        </p:txBody>
      </p:sp>
      <p:sp>
        <p:nvSpPr>
          <p:cNvPr id="263" name="Google Shape;263;p17"/>
          <p:cNvSpPr txBox="1"/>
          <p:nvPr/>
        </p:nvSpPr>
        <p:spPr>
          <a:xfrm>
            <a:off x="1980069" y="2762025"/>
            <a:ext cx="6241220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Bisnis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retail memiliki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karakteristik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volume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tinggi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tapi margin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tipis.Produk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murah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dominasi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kuantitas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produk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premium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kontributor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utama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revenue.</a:t>
            </a: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Return rate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tinggi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(±40%) jadi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tantangan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serius,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terutama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di UK &amp; EIRE.</a:t>
            </a: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Aktivitas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penjualan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sangat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dipengaruhi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oleh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pola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musiman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(Q4) dan jam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tertentu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(10–15).</a:t>
            </a: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Kontribusi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promosi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masih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minim (±2%),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dampaknya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ke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penjualan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belum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signifikan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pic>
        <p:nvPicPr>
          <p:cNvPr id="267" name="Google Shape;26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1800" y="1264150"/>
            <a:ext cx="2329150" cy="49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63;p17">
            <a:extLst>
              <a:ext uri="{FF2B5EF4-FFF2-40B4-BE49-F238E27FC236}">
                <a16:creationId xmlns:a16="http://schemas.microsoft.com/office/drawing/2014/main" id="{C8987BAA-6869-9548-9AA9-D3B2E05EB147}"/>
              </a:ext>
            </a:extLst>
          </p:cNvPr>
          <p:cNvSpPr txBox="1"/>
          <p:nvPr/>
        </p:nvSpPr>
        <p:spPr>
          <a:xfrm>
            <a:off x="9699405" y="2586872"/>
            <a:ext cx="6608526" cy="677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ID" sz="1850" dirty="0">
                <a:solidFill>
                  <a:schemeClr val="bg1"/>
                </a:solidFill>
              </a:rPr>
              <a:t>Return Management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ID" sz="1850" dirty="0">
                <a:solidFill>
                  <a:schemeClr val="bg1"/>
                </a:solidFill>
              </a:rPr>
              <a:t>       - </a:t>
            </a:r>
            <a:r>
              <a:rPr lang="en-ID" sz="1850" dirty="0" err="1">
                <a:solidFill>
                  <a:schemeClr val="bg1"/>
                </a:solidFill>
              </a:rPr>
              <a:t>Perketat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r>
              <a:rPr lang="en-ID" sz="1850" dirty="0" err="1">
                <a:solidFill>
                  <a:schemeClr val="bg1"/>
                </a:solidFill>
              </a:rPr>
              <a:t>kontrol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r>
              <a:rPr lang="en-ID" sz="1850" dirty="0" err="1">
                <a:solidFill>
                  <a:schemeClr val="bg1"/>
                </a:solidFill>
              </a:rPr>
              <a:t>kualitas</a:t>
            </a:r>
            <a:r>
              <a:rPr lang="en-ID" sz="1850" dirty="0">
                <a:solidFill>
                  <a:schemeClr val="bg1"/>
                </a:solidFill>
              </a:rPr>
              <a:t> &amp; </a:t>
            </a:r>
            <a:r>
              <a:rPr lang="en-ID" sz="1850" dirty="0" err="1">
                <a:solidFill>
                  <a:schemeClr val="bg1"/>
                </a:solidFill>
              </a:rPr>
              <a:t>deskripsi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r>
              <a:rPr lang="en-ID" sz="1850" dirty="0" err="1">
                <a:solidFill>
                  <a:schemeClr val="bg1"/>
                </a:solidFill>
              </a:rPr>
              <a:t>produk</a:t>
            </a:r>
            <a:r>
              <a:rPr lang="en-ID" sz="1850" dirty="0">
                <a:solidFill>
                  <a:schemeClr val="bg1"/>
                </a:solidFill>
              </a:rPr>
              <a:t>.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ID" sz="1850" dirty="0">
                <a:solidFill>
                  <a:schemeClr val="bg1"/>
                </a:solidFill>
              </a:rPr>
              <a:t>       - </a:t>
            </a:r>
            <a:r>
              <a:rPr lang="en-ID" sz="1850" dirty="0" err="1">
                <a:solidFill>
                  <a:schemeClr val="bg1"/>
                </a:solidFill>
              </a:rPr>
              <a:t>Evaluasi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r>
              <a:rPr lang="en-ID" sz="1850" dirty="0" err="1">
                <a:solidFill>
                  <a:schemeClr val="bg1"/>
                </a:solidFill>
              </a:rPr>
              <a:t>kebijakan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r>
              <a:rPr lang="en-ID" sz="1850" dirty="0" err="1">
                <a:solidFill>
                  <a:schemeClr val="bg1"/>
                </a:solidFill>
              </a:rPr>
              <a:t>retur</a:t>
            </a:r>
            <a:r>
              <a:rPr lang="en-ID" sz="1850" dirty="0">
                <a:solidFill>
                  <a:schemeClr val="bg1"/>
                </a:solidFill>
              </a:rPr>
              <a:t> di pasar UK &amp; EIRE.</a:t>
            </a: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ID" sz="1850" dirty="0">
                <a:solidFill>
                  <a:schemeClr val="bg1"/>
                </a:solidFill>
              </a:rPr>
              <a:t>Promotion Strategy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ID" sz="1850" dirty="0">
                <a:solidFill>
                  <a:schemeClr val="bg1"/>
                </a:solidFill>
              </a:rPr>
              <a:t>       - </a:t>
            </a:r>
            <a:r>
              <a:rPr lang="en-ID" sz="1850" dirty="0" err="1">
                <a:solidFill>
                  <a:schemeClr val="bg1"/>
                </a:solidFill>
              </a:rPr>
              <a:t>Fokus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r>
              <a:rPr lang="en-ID" sz="1850" dirty="0" err="1">
                <a:solidFill>
                  <a:schemeClr val="bg1"/>
                </a:solidFill>
              </a:rPr>
              <a:t>kampanye</a:t>
            </a:r>
            <a:r>
              <a:rPr lang="en-ID" sz="1850" dirty="0">
                <a:solidFill>
                  <a:schemeClr val="bg1"/>
                </a:solidFill>
              </a:rPr>
              <a:t> di jam </a:t>
            </a:r>
            <a:r>
              <a:rPr lang="en-ID" sz="1850" dirty="0" err="1">
                <a:solidFill>
                  <a:schemeClr val="bg1"/>
                </a:solidFill>
              </a:rPr>
              <a:t>sibuk</a:t>
            </a:r>
            <a:r>
              <a:rPr lang="en-ID" sz="1850" dirty="0">
                <a:solidFill>
                  <a:schemeClr val="bg1"/>
                </a:solidFill>
              </a:rPr>
              <a:t> (10–15) &amp; Q4 (Sept–Des).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ID" sz="1850" dirty="0">
                <a:solidFill>
                  <a:schemeClr val="bg1"/>
                </a:solidFill>
              </a:rPr>
              <a:t>       - </a:t>
            </a:r>
            <a:r>
              <a:rPr lang="en-ID" sz="1850" dirty="0" err="1">
                <a:solidFill>
                  <a:schemeClr val="bg1"/>
                </a:solidFill>
              </a:rPr>
              <a:t>Arahkan</a:t>
            </a:r>
            <a:r>
              <a:rPr lang="en-ID" sz="1850" dirty="0">
                <a:solidFill>
                  <a:schemeClr val="bg1"/>
                </a:solidFill>
              </a:rPr>
              <a:t> promo </a:t>
            </a:r>
            <a:r>
              <a:rPr lang="en-ID" sz="1850" dirty="0" err="1">
                <a:solidFill>
                  <a:schemeClr val="bg1"/>
                </a:solidFill>
              </a:rPr>
              <a:t>ke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r>
              <a:rPr lang="en-ID" sz="1850" dirty="0" err="1">
                <a:solidFill>
                  <a:schemeClr val="bg1"/>
                </a:solidFill>
              </a:rPr>
              <a:t>produk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r>
              <a:rPr lang="en-ID" sz="1850" dirty="0" err="1">
                <a:solidFill>
                  <a:schemeClr val="bg1"/>
                </a:solidFill>
              </a:rPr>
              <a:t>dengan</a:t>
            </a:r>
            <a:r>
              <a:rPr lang="en-ID" sz="1850" dirty="0">
                <a:solidFill>
                  <a:schemeClr val="bg1"/>
                </a:solidFill>
              </a:rPr>
              <a:t> margin </a:t>
            </a:r>
            <a:r>
              <a:rPr lang="en-ID" sz="1850" dirty="0" err="1">
                <a:solidFill>
                  <a:schemeClr val="bg1"/>
                </a:solidFill>
              </a:rPr>
              <a:t>tinggi</a:t>
            </a:r>
            <a:r>
              <a:rPr lang="en-ID" sz="1850" dirty="0">
                <a:solidFill>
                  <a:schemeClr val="bg1"/>
                </a:solidFill>
              </a:rPr>
              <a:t>.</a:t>
            </a: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ID" sz="1850" dirty="0">
                <a:solidFill>
                  <a:schemeClr val="bg1"/>
                </a:solidFill>
              </a:rPr>
              <a:t>Product Portfolio Optimization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ID" sz="1850" dirty="0">
                <a:solidFill>
                  <a:schemeClr val="bg1"/>
                </a:solidFill>
              </a:rPr>
              <a:t>       - </a:t>
            </a:r>
            <a:r>
              <a:rPr lang="en-ID" sz="1850" dirty="0" err="1">
                <a:solidFill>
                  <a:schemeClr val="bg1"/>
                </a:solidFill>
              </a:rPr>
              <a:t>Pertahankan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r>
              <a:rPr lang="en-ID" sz="1850" dirty="0" err="1">
                <a:solidFill>
                  <a:schemeClr val="bg1"/>
                </a:solidFill>
              </a:rPr>
              <a:t>produk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r>
              <a:rPr lang="en-ID" sz="1850" dirty="0" err="1">
                <a:solidFill>
                  <a:schemeClr val="bg1"/>
                </a:solidFill>
              </a:rPr>
              <a:t>murah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r>
              <a:rPr lang="en-ID" sz="1850" dirty="0" err="1">
                <a:solidFill>
                  <a:schemeClr val="bg1"/>
                </a:solidFill>
              </a:rPr>
              <a:t>sebagai</a:t>
            </a:r>
            <a:r>
              <a:rPr lang="en-ID" sz="1850" dirty="0">
                <a:solidFill>
                  <a:schemeClr val="bg1"/>
                </a:solidFill>
              </a:rPr>
              <a:t> volume driver.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ID" sz="1850" dirty="0">
                <a:solidFill>
                  <a:schemeClr val="bg1"/>
                </a:solidFill>
              </a:rPr>
              <a:t>       - </a:t>
            </a:r>
            <a:r>
              <a:rPr lang="en-ID" sz="1850" dirty="0" err="1">
                <a:solidFill>
                  <a:schemeClr val="bg1"/>
                </a:solidFill>
              </a:rPr>
              <a:t>Perbesar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r>
              <a:rPr lang="en-ID" sz="1850" dirty="0" err="1">
                <a:solidFill>
                  <a:schemeClr val="bg1"/>
                </a:solidFill>
              </a:rPr>
              <a:t>proporsi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r>
              <a:rPr lang="en-ID" sz="1850" dirty="0" err="1">
                <a:solidFill>
                  <a:schemeClr val="bg1"/>
                </a:solidFill>
              </a:rPr>
              <a:t>produk</a:t>
            </a:r>
            <a:r>
              <a:rPr lang="en-ID" sz="1850" dirty="0">
                <a:solidFill>
                  <a:schemeClr val="bg1"/>
                </a:solidFill>
              </a:rPr>
              <a:t> premium </a:t>
            </a:r>
            <a:r>
              <a:rPr lang="en-ID" sz="1850" dirty="0" err="1">
                <a:solidFill>
                  <a:schemeClr val="bg1"/>
                </a:solidFill>
              </a:rPr>
              <a:t>sebagai</a:t>
            </a:r>
            <a:r>
              <a:rPr lang="en-ID" sz="1850" dirty="0">
                <a:solidFill>
                  <a:schemeClr val="bg1"/>
                </a:solidFill>
              </a:rPr>
              <a:t> profit driver.</a:t>
            </a: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ID" sz="1850" dirty="0">
                <a:solidFill>
                  <a:schemeClr val="bg1"/>
                </a:solidFill>
              </a:rPr>
              <a:t>Market Expansion &amp; Segmentation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ID" sz="1850" dirty="0">
                <a:solidFill>
                  <a:schemeClr val="bg1"/>
                </a:solidFill>
              </a:rPr>
              <a:t>       - </a:t>
            </a:r>
            <a:r>
              <a:rPr lang="en-ID" sz="1850" dirty="0" err="1">
                <a:solidFill>
                  <a:schemeClr val="bg1"/>
                </a:solidFill>
              </a:rPr>
              <a:t>Terapkan</a:t>
            </a:r>
            <a:r>
              <a:rPr lang="en-ID" sz="1850" dirty="0">
                <a:solidFill>
                  <a:schemeClr val="bg1"/>
                </a:solidFill>
              </a:rPr>
              <a:t> strategi </a:t>
            </a:r>
            <a:r>
              <a:rPr lang="en-ID" sz="1850" dirty="0" err="1">
                <a:solidFill>
                  <a:schemeClr val="bg1"/>
                </a:solidFill>
              </a:rPr>
              <a:t>lokal</a:t>
            </a:r>
            <a:r>
              <a:rPr lang="en-ID" sz="1850" dirty="0">
                <a:solidFill>
                  <a:schemeClr val="bg1"/>
                </a:solidFill>
              </a:rPr>
              <a:t> per negara </a:t>
            </a:r>
            <a:r>
              <a:rPr lang="en-ID" sz="1850" dirty="0" err="1">
                <a:solidFill>
                  <a:schemeClr val="bg1"/>
                </a:solidFill>
              </a:rPr>
              <a:t>sesuai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r>
              <a:rPr lang="en-ID" sz="1850" dirty="0" err="1">
                <a:solidFill>
                  <a:schemeClr val="bg1"/>
                </a:solidFill>
              </a:rPr>
              <a:t>preferensi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br>
              <a:rPr lang="en-ID" sz="1850" dirty="0">
                <a:solidFill>
                  <a:schemeClr val="bg1"/>
                </a:solidFill>
              </a:rPr>
            </a:br>
            <a:r>
              <a:rPr lang="en-ID" sz="1850" dirty="0">
                <a:solidFill>
                  <a:schemeClr val="bg1"/>
                </a:solidFill>
              </a:rPr>
              <a:t>           </a:t>
            </a:r>
            <a:r>
              <a:rPr lang="en-ID" sz="1850" dirty="0" err="1">
                <a:solidFill>
                  <a:schemeClr val="bg1"/>
                </a:solidFill>
              </a:rPr>
              <a:t>produk</a:t>
            </a:r>
            <a:r>
              <a:rPr lang="en-ID" sz="1850" dirty="0">
                <a:solidFill>
                  <a:schemeClr val="bg1"/>
                </a:solidFill>
              </a:rPr>
              <a:t>.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ID" sz="1850" dirty="0">
                <a:solidFill>
                  <a:schemeClr val="bg1"/>
                </a:solidFill>
              </a:rPr>
              <a:t>       - </a:t>
            </a:r>
            <a:r>
              <a:rPr lang="en-ID" sz="1850" dirty="0" err="1">
                <a:solidFill>
                  <a:schemeClr val="bg1"/>
                </a:solidFill>
              </a:rPr>
              <a:t>Optimalkan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r>
              <a:rPr lang="en-ID" sz="1850" dirty="0" err="1">
                <a:solidFill>
                  <a:schemeClr val="bg1"/>
                </a:solidFill>
              </a:rPr>
              <a:t>potensi</a:t>
            </a:r>
            <a:r>
              <a:rPr lang="en-ID" sz="1850" dirty="0">
                <a:solidFill>
                  <a:schemeClr val="bg1"/>
                </a:solidFill>
              </a:rPr>
              <a:t> pasar non-UK </a:t>
            </a:r>
            <a:r>
              <a:rPr lang="en-ID" sz="1850" dirty="0" err="1">
                <a:solidFill>
                  <a:schemeClr val="bg1"/>
                </a:solidFill>
              </a:rPr>
              <a:t>untuk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r>
              <a:rPr lang="en-ID" sz="1850" dirty="0" err="1">
                <a:solidFill>
                  <a:schemeClr val="bg1"/>
                </a:solidFill>
              </a:rPr>
              <a:t>diversifikasi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br>
              <a:rPr lang="en-ID" sz="1850" dirty="0">
                <a:solidFill>
                  <a:schemeClr val="bg1"/>
                </a:solidFill>
              </a:rPr>
            </a:br>
            <a:r>
              <a:rPr lang="en-ID" sz="1850" dirty="0">
                <a:solidFill>
                  <a:schemeClr val="bg1"/>
                </a:solidFill>
              </a:rPr>
              <a:t>           </a:t>
            </a:r>
            <a:r>
              <a:rPr lang="en-ID" sz="1850" dirty="0" err="1">
                <a:solidFill>
                  <a:schemeClr val="bg1"/>
                </a:solidFill>
              </a:rPr>
              <a:t>risiko</a:t>
            </a:r>
            <a:r>
              <a:rPr lang="en-ID" sz="1850" dirty="0">
                <a:solidFill>
                  <a:schemeClr val="bg1"/>
                </a:solidFill>
              </a:rPr>
              <a:t>.</a:t>
            </a:r>
          </a:p>
          <a:p>
            <a:pPr marL="342900" marR="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ID" sz="1850" dirty="0">
                <a:solidFill>
                  <a:schemeClr val="bg1"/>
                </a:solidFill>
              </a:rPr>
              <a:t>Customer Data Improvement</a:t>
            </a:r>
          </a:p>
          <a:p>
            <a:pPr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ID" sz="1850" dirty="0">
                <a:solidFill>
                  <a:schemeClr val="bg1"/>
                </a:solidFill>
              </a:rPr>
              <a:t>       </a:t>
            </a:r>
            <a:r>
              <a:rPr lang="en-ID" sz="1850" dirty="0" err="1">
                <a:solidFill>
                  <a:schemeClr val="bg1"/>
                </a:solidFill>
              </a:rPr>
              <a:t>Wajibkan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r>
              <a:rPr lang="en-ID" sz="1850" dirty="0" err="1">
                <a:solidFill>
                  <a:schemeClr val="bg1"/>
                </a:solidFill>
              </a:rPr>
              <a:t>pencatatan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r>
              <a:rPr lang="en-ID" sz="1850" dirty="0" err="1">
                <a:solidFill>
                  <a:schemeClr val="bg1"/>
                </a:solidFill>
              </a:rPr>
              <a:t>CustomerID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r>
              <a:rPr lang="en-ID" sz="1850" dirty="0" err="1">
                <a:solidFill>
                  <a:schemeClr val="bg1"/>
                </a:solidFill>
              </a:rPr>
              <a:t>mendukung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br>
              <a:rPr lang="en-ID" sz="1850" dirty="0">
                <a:solidFill>
                  <a:schemeClr val="bg1"/>
                </a:solidFill>
              </a:rPr>
            </a:br>
            <a:r>
              <a:rPr lang="en-ID" sz="1850" dirty="0">
                <a:solidFill>
                  <a:schemeClr val="bg1"/>
                </a:solidFill>
              </a:rPr>
              <a:t>       </a:t>
            </a:r>
            <a:r>
              <a:rPr lang="en-ID" sz="1850" dirty="0" err="1">
                <a:solidFill>
                  <a:schemeClr val="bg1"/>
                </a:solidFill>
              </a:rPr>
              <a:t>segmentasi</a:t>
            </a:r>
            <a:r>
              <a:rPr lang="en-ID" sz="1850" dirty="0">
                <a:solidFill>
                  <a:schemeClr val="bg1"/>
                </a:solidFill>
              </a:rPr>
              <a:t> &amp; </a:t>
            </a:r>
            <a:r>
              <a:rPr lang="en-ID" sz="1850" dirty="0" err="1">
                <a:solidFill>
                  <a:schemeClr val="bg1"/>
                </a:solidFill>
              </a:rPr>
              <a:t>retensi</a:t>
            </a:r>
            <a:r>
              <a:rPr lang="en-ID" sz="1850" dirty="0">
                <a:solidFill>
                  <a:schemeClr val="bg1"/>
                </a:solidFill>
              </a:rPr>
              <a:t> </a:t>
            </a:r>
            <a:r>
              <a:rPr lang="en-ID" sz="1850" dirty="0" err="1">
                <a:solidFill>
                  <a:schemeClr val="bg1"/>
                </a:solidFill>
              </a:rPr>
              <a:t>pelanggan</a:t>
            </a:r>
            <a:r>
              <a:rPr lang="en-ID" sz="1850" dirty="0">
                <a:solidFill>
                  <a:schemeClr val="bg1"/>
                </a:solidFill>
              </a:rPr>
              <a:t>.</a:t>
            </a:r>
            <a:endParaRPr sz="18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/>
          <p:nvPr/>
        </p:nvSpPr>
        <p:spPr>
          <a:xfrm>
            <a:off x="-1252108" y="0"/>
            <a:ext cx="19540108" cy="10287000"/>
          </a:xfrm>
          <a:custGeom>
            <a:avLst/>
            <a:gdLst/>
            <a:ahLst/>
            <a:cxnLst/>
            <a:rect l="l" t="t" r="r" b="b"/>
            <a:pathLst>
              <a:path w="1733849" h="1050991" extrusionOk="0">
                <a:moveTo>
                  <a:pt x="45619" y="0"/>
                </a:moveTo>
                <a:lnTo>
                  <a:pt x="1688229" y="0"/>
                </a:lnTo>
                <a:cubicBezTo>
                  <a:pt x="1713424" y="0"/>
                  <a:pt x="1733849" y="20424"/>
                  <a:pt x="1733849" y="45619"/>
                </a:cubicBezTo>
                <a:lnTo>
                  <a:pt x="1733849" y="1005372"/>
                </a:lnTo>
                <a:cubicBezTo>
                  <a:pt x="1733849" y="1030567"/>
                  <a:pt x="1713424" y="1050991"/>
                  <a:pt x="1688229" y="1050991"/>
                </a:cubicBezTo>
                <a:lnTo>
                  <a:pt x="45619" y="1050991"/>
                </a:lnTo>
                <a:cubicBezTo>
                  <a:pt x="20424" y="1050991"/>
                  <a:pt x="0" y="1030567"/>
                  <a:pt x="0" y="1005372"/>
                </a:cubicBezTo>
                <a:lnTo>
                  <a:pt x="0" y="45619"/>
                </a:lnTo>
                <a:cubicBezTo>
                  <a:pt x="0" y="20424"/>
                  <a:pt x="20424" y="0"/>
                  <a:pt x="45619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/>
          <p:nvPr/>
        </p:nvSpPr>
        <p:spPr>
          <a:xfrm>
            <a:off x="2387490" y="4528011"/>
            <a:ext cx="12804900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grpSp>
        <p:nvGrpSpPr>
          <p:cNvPr id="481" name="Google Shape;481;p27"/>
          <p:cNvGrpSpPr/>
          <p:nvPr/>
        </p:nvGrpSpPr>
        <p:grpSpPr>
          <a:xfrm>
            <a:off x="-1252108" y="8356568"/>
            <a:ext cx="3216522" cy="3216522"/>
            <a:chOff x="0" y="0"/>
            <a:chExt cx="812800" cy="812800"/>
          </a:xfrm>
        </p:grpSpPr>
        <p:sp>
          <p:nvSpPr>
            <p:cNvPr id="482" name="Google Shape;482;p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42900" cap="sq" cmpd="sng">
              <a:solidFill>
                <a:srgbClr val="FFFFFF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27"/>
          <p:cNvSpPr/>
          <p:nvPr/>
        </p:nvSpPr>
        <p:spPr>
          <a:xfrm rot="-5400000">
            <a:off x="13962123" y="4495874"/>
            <a:ext cx="8651754" cy="2930497"/>
          </a:xfrm>
          <a:custGeom>
            <a:avLst/>
            <a:gdLst/>
            <a:ahLst/>
            <a:cxnLst/>
            <a:rect l="l" t="t" r="r" b="b"/>
            <a:pathLst>
              <a:path w="8651754" h="2930497" extrusionOk="0">
                <a:moveTo>
                  <a:pt x="0" y="0"/>
                </a:moveTo>
                <a:lnTo>
                  <a:pt x="8651754" y="0"/>
                </a:lnTo>
                <a:lnTo>
                  <a:pt x="8651754" y="2930497"/>
                </a:lnTo>
                <a:lnTo>
                  <a:pt x="0" y="2930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271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/>
          <p:nvPr/>
        </p:nvSpPr>
        <p:spPr>
          <a:xfrm>
            <a:off x="0" y="3312595"/>
            <a:ext cx="17620698" cy="8669102"/>
          </a:xfrm>
          <a:custGeom>
            <a:avLst/>
            <a:gdLst/>
            <a:ahLst/>
            <a:cxnLst/>
            <a:rect l="l" t="t" r="r" b="b"/>
            <a:pathLst>
              <a:path w="1800253" h="885696" extrusionOk="0">
                <a:moveTo>
                  <a:pt x="43937" y="0"/>
                </a:moveTo>
                <a:lnTo>
                  <a:pt x="1756317" y="0"/>
                </a:lnTo>
                <a:cubicBezTo>
                  <a:pt x="1780582" y="0"/>
                  <a:pt x="1800253" y="19671"/>
                  <a:pt x="1800253" y="43937"/>
                </a:cubicBezTo>
                <a:lnTo>
                  <a:pt x="1800253" y="841759"/>
                </a:lnTo>
                <a:cubicBezTo>
                  <a:pt x="1800253" y="853412"/>
                  <a:pt x="1795624" y="864587"/>
                  <a:pt x="1787384" y="872827"/>
                </a:cubicBezTo>
                <a:cubicBezTo>
                  <a:pt x="1779145" y="881067"/>
                  <a:pt x="1767969" y="885696"/>
                  <a:pt x="1756317" y="885696"/>
                </a:cubicBezTo>
                <a:lnTo>
                  <a:pt x="43937" y="885696"/>
                </a:lnTo>
                <a:cubicBezTo>
                  <a:pt x="19671" y="885696"/>
                  <a:pt x="0" y="866025"/>
                  <a:pt x="0" y="841759"/>
                </a:cubicBezTo>
                <a:lnTo>
                  <a:pt x="0" y="43937"/>
                </a:lnTo>
                <a:cubicBezTo>
                  <a:pt x="0" y="19671"/>
                  <a:pt x="19671" y="0"/>
                  <a:pt x="43937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70513" y="-917475"/>
            <a:ext cx="12121976" cy="1212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3"/>
          <p:cNvSpPr/>
          <p:nvPr/>
        </p:nvSpPr>
        <p:spPr>
          <a:xfrm>
            <a:off x="1290477" y="763094"/>
            <a:ext cx="395617" cy="321529"/>
          </a:xfrm>
          <a:custGeom>
            <a:avLst/>
            <a:gdLst/>
            <a:ahLst/>
            <a:cxnLst/>
            <a:rect l="l" t="t" r="r" b="b"/>
            <a:pathLst>
              <a:path w="395617" h="321529" extrusionOk="0">
                <a:moveTo>
                  <a:pt x="0" y="0"/>
                </a:moveTo>
                <a:lnTo>
                  <a:pt x="395617" y="0"/>
                </a:lnTo>
                <a:lnTo>
                  <a:pt x="395617" y="321529"/>
                </a:lnTo>
                <a:lnTo>
                  <a:pt x="0" y="32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56" name="Google Shape;156;p13"/>
          <p:cNvGrpSpPr/>
          <p:nvPr/>
        </p:nvGrpSpPr>
        <p:grpSpPr>
          <a:xfrm>
            <a:off x="16076995" y="9123772"/>
            <a:ext cx="3761913" cy="3761913"/>
            <a:chOff x="0" y="0"/>
            <a:chExt cx="812800" cy="812800"/>
          </a:xfrm>
        </p:grpSpPr>
        <p:sp>
          <p:nvSpPr>
            <p:cNvPr id="157" name="Google Shape;157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 cmpd="sng">
              <a:solidFill>
                <a:srgbClr val="045C5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13"/>
          <p:cNvSpPr txBox="1"/>
          <p:nvPr/>
        </p:nvSpPr>
        <p:spPr>
          <a:xfrm>
            <a:off x="9143999" y="3852100"/>
            <a:ext cx="8077201" cy="590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Dataset:</a:t>
            </a:r>
            <a:r>
              <a:rPr lang="en-US" sz="32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±540.000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Transaksi</a:t>
            </a:r>
            <a:r>
              <a:rPr lang="en-ID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|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Periode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December 2010 – December 2011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Produk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±4.027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produk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unik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(giftware,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dekorasi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perlengkapan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sederhana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mainan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dll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.)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Tantangan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bisnis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pPr marL="627063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Deskripsi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produk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tidak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konsisten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&amp;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banyak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anomaly</a:t>
            </a:r>
          </a:p>
          <a:p>
            <a:pPr marL="627063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Promo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hanya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1–3% →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sulit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dievaluasi</a:t>
            </a:r>
            <a:endParaRPr lang="en-ID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627063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Return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tinggi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terutama</a:t>
            </a:r>
            <a:r>
              <a:rPr lang="en-ID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UK</a:t>
            </a:r>
          </a:p>
          <a:p>
            <a:pPr marL="28575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000" dirty="0"/>
          </a:p>
        </p:txBody>
      </p:sp>
      <p:sp>
        <p:nvSpPr>
          <p:cNvPr id="164" name="Google Shape;164;p13"/>
          <p:cNvSpPr txBox="1"/>
          <p:nvPr/>
        </p:nvSpPr>
        <p:spPr>
          <a:xfrm>
            <a:off x="1894235" y="780984"/>
            <a:ext cx="534293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/>
          </a:p>
        </p:txBody>
      </p:sp>
      <p:sp>
        <p:nvSpPr>
          <p:cNvPr id="165" name="Google Shape;165;p13"/>
          <p:cNvSpPr txBox="1"/>
          <p:nvPr/>
        </p:nvSpPr>
        <p:spPr>
          <a:xfrm>
            <a:off x="9144000" y="1914458"/>
            <a:ext cx="7875543" cy="94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  <a:endParaRPr/>
          </a:p>
        </p:txBody>
      </p:sp>
      <p:pic>
        <p:nvPicPr>
          <p:cNvPr id="166" name="Google Shape;1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9352" y="1800150"/>
            <a:ext cx="2767350" cy="818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/>
          <p:nvPr/>
        </p:nvSpPr>
        <p:spPr>
          <a:xfrm>
            <a:off x="0" y="1309340"/>
            <a:ext cx="18288000" cy="9970932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9"/>
          <p:cNvSpPr txBox="1"/>
          <p:nvPr/>
        </p:nvSpPr>
        <p:spPr>
          <a:xfrm>
            <a:off x="1028700" y="2329776"/>
            <a:ext cx="839324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OBJECTIVE</a:t>
            </a:r>
            <a:endParaRPr dirty="0"/>
          </a:p>
        </p:txBody>
      </p:sp>
      <p:sp>
        <p:nvSpPr>
          <p:cNvPr id="310" name="Google Shape;310;p19"/>
          <p:cNvSpPr txBox="1"/>
          <p:nvPr/>
        </p:nvSpPr>
        <p:spPr>
          <a:xfrm>
            <a:off x="3262896" y="4195680"/>
            <a:ext cx="4548098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MEASURING SALES</a:t>
            </a:r>
            <a:endParaRPr lang="en-US" sz="3200" dirty="0"/>
          </a:p>
        </p:txBody>
      </p:sp>
      <p:sp>
        <p:nvSpPr>
          <p:cNvPr id="311" name="Google Shape;311;p19"/>
          <p:cNvSpPr txBox="1"/>
          <p:nvPr/>
        </p:nvSpPr>
        <p:spPr>
          <a:xfrm>
            <a:off x="13252192" y="5354880"/>
            <a:ext cx="403275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IDENTIFICATION</a:t>
            </a:r>
            <a:endParaRPr dirty="0"/>
          </a:p>
        </p:txBody>
      </p:sp>
      <p:sp>
        <p:nvSpPr>
          <p:cNvPr id="312" name="Google Shape;312;p19"/>
          <p:cNvSpPr txBox="1"/>
          <p:nvPr/>
        </p:nvSpPr>
        <p:spPr>
          <a:xfrm>
            <a:off x="3218744" y="6845593"/>
            <a:ext cx="5345856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PURCHASING &amp; SALES ANALYSIS</a:t>
            </a:r>
            <a:endParaRPr lang="en-US" dirty="0"/>
          </a:p>
        </p:txBody>
      </p:sp>
      <p:sp>
        <p:nvSpPr>
          <p:cNvPr id="313" name="Google Shape;313;p19"/>
          <p:cNvSpPr txBox="1"/>
          <p:nvPr/>
        </p:nvSpPr>
        <p:spPr>
          <a:xfrm>
            <a:off x="11429195" y="7954924"/>
            <a:ext cx="403275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INSIGHT</a:t>
            </a:r>
            <a:endParaRPr dirty="0"/>
          </a:p>
        </p:txBody>
      </p:sp>
      <p:sp>
        <p:nvSpPr>
          <p:cNvPr id="314" name="Google Shape;314;p19"/>
          <p:cNvSpPr txBox="1"/>
          <p:nvPr/>
        </p:nvSpPr>
        <p:spPr>
          <a:xfrm>
            <a:off x="3262896" y="4642962"/>
            <a:ext cx="3870752" cy="10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Mengukur</a:t>
            </a:r>
            <a:r>
              <a:rPr lang="en-US" sz="2399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99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kinerja</a:t>
            </a:r>
            <a:r>
              <a:rPr lang="en-US" sz="2399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99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penjualan</a:t>
            </a:r>
            <a:r>
              <a:rPr lang="en-US" sz="2399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(KPI </a:t>
            </a:r>
            <a:r>
              <a:rPr lang="en-US" sz="2399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utama</a:t>
            </a:r>
            <a:r>
              <a:rPr lang="en-US" sz="2399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dirty="0"/>
          </a:p>
        </p:txBody>
      </p:sp>
      <p:sp>
        <p:nvSpPr>
          <p:cNvPr id="315" name="Google Shape;315;p19"/>
          <p:cNvSpPr txBox="1"/>
          <p:nvPr/>
        </p:nvSpPr>
        <p:spPr>
          <a:xfrm>
            <a:off x="13252192" y="5935625"/>
            <a:ext cx="3870752" cy="10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Identifikasi</a:t>
            </a:r>
            <a:r>
              <a:rPr lang="en-US" sz="2399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99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produk</a:t>
            </a:r>
            <a:r>
              <a:rPr lang="en-US" sz="2399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top &amp; high return</a:t>
            </a:r>
            <a:endParaRPr dirty="0"/>
          </a:p>
        </p:txBody>
      </p:sp>
      <p:sp>
        <p:nvSpPr>
          <p:cNvPr id="316" name="Google Shape;316;p19"/>
          <p:cNvSpPr txBox="1"/>
          <p:nvPr/>
        </p:nvSpPr>
        <p:spPr>
          <a:xfrm>
            <a:off x="3218744" y="7885925"/>
            <a:ext cx="3870752" cy="10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Analisis</a:t>
            </a:r>
            <a:r>
              <a:rPr lang="en-US" sz="2399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99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pola</a:t>
            </a:r>
            <a:r>
              <a:rPr lang="en-US" sz="2399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99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pembelian</a:t>
            </a:r>
            <a:r>
              <a:rPr lang="en-US" sz="2399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(waktu &amp; </a:t>
            </a:r>
            <a:r>
              <a:rPr lang="en-US" sz="2399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geografis</a:t>
            </a:r>
            <a:r>
              <a:rPr lang="en-US" sz="2399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dirty="0"/>
          </a:p>
        </p:txBody>
      </p:sp>
      <p:sp>
        <p:nvSpPr>
          <p:cNvPr id="317" name="Google Shape;317;p19"/>
          <p:cNvSpPr txBox="1"/>
          <p:nvPr/>
        </p:nvSpPr>
        <p:spPr>
          <a:xfrm>
            <a:off x="11429195" y="8474556"/>
            <a:ext cx="3668228" cy="10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Menyajikan</a:t>
            </a:r>
            <a:r>
              <a:rPr lang="en-US" sz="2399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insight visual via dashboard</a:t>
            </a:r>
            <a:endParaRPr dirty="0"/>
          </a:p>
        </p:txBody>
      </p:sp>
      <p:sp>
        <p:nvSpPr>
          <p:cNvPr id="318" name="Google Shape;318;p19"/>
          <p:cNvSpPr/>
          <p:nvPr/>
        </p:nvSpPr>
        <p:spPr>
          <a:xfrm rot="5400000">
            <a:off x="13895101" y="5506372"/>
            <a:ext cx="9141405" cy="3096350"/>
          </a:xfrm>
          <a:custGeom>
            <a:avLst/>
            <a:gdLst/>
            <a:ahLst/>
            <a:cxnLst/>
            <a:rect l="l" t="t" r="r" b="b"/>
            <a:pathLst>
              <a:path w="9141405" h="3096350" extrusionOk="0">
                <a:moveTo>
                  <a:pt x="0" y="0"/>
                </a:moveTo>
                <a:lnTo>
                  <a:pt x="9141404" y="0"/>
                </a:lnTo>
                <a:lnTo>
                  <a:pt x="9141404" y="3096350"/>
                </a:lnTo>
                <a:lnTo>
                  <a:pt x="0" y="3096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419546-D4E8-7606-DE10-81B108CD244F}"/>
              </a:ext>
            </a:extLst>
          </p:cNvPr>
          <p:cNvGrpSpPr/>
          <p:nvPr/>
        </p:nvGrpSpPr>
        <p:grpSpPr>
          <a:xfrm>
            <a:off x="10511957" y="5147332"/>
            <a:ext cx="1892524" cy="1892524"/>
            <a:chOff x="9144000" y="3934739"/>
            <a:chExt cx="1892524" cy="1892524"/>
          </a:xfrm>
        </p:grpSpPr>
        <p:grpSp>
          <p:nvGrpSpPr>
            <p:cNvPr id="295" name="Google Shape;295;p19"/>
            <p:cNvGrpSpPr/>
            <p:nvPr/>
          </p:nvGrpSpPr>
          <p:grpSpPr>
            <a:xfrm>
              <a:off x="9144000" y="3934739"/>
              <a:ext cx="1892524" cy="1892524"/>
              <a:chOff x="0" y="0"/>
              <a:chExt cx="812800" cy="812800"/>
            </a:xfrm>
          </p:grpSpPr>
          <p:sp>
            <p:nvSpPr>
              <p:cNvPr id="296" name="Google Shape;29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D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22" name="Google Shape;322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536973" y="4389788"/>
              <a:ext cx="1106575" cy="9824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11;p19">
            <a:extLst>
              <a:ext uri="{FF2B5EF4-FFF2-40B4-BE49-F238E27FC236}">
                <a16:creationId xmlns:a16="http://schemas.microsoft.com/office/drawing/2014/main" id="{9F58B1D0-D234-5BC8-A430-11CE58761FC7}"/>
              </a:ext>
            </a:extLst>
          </p:cNvPr>
          <p:cNvSpPr txBox="1"/>
          <p:nvPr/>
        </p:nvSpPr>
        <p:spPr>
          <a:xfrm>
            <a:off x="11441700" y="2780056"/>
            <a:ext cx="640376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STRATEGY &amp; EVALUATION</a:t>
            </a:r>
            <a:endParaRPr lang="en-US" dirty="0"/>
          </a:p>
        </p:txBody>
      </p:sp>
      <p:sp>
        <p:nvSpPr>
          <p:cNvPr id="39" name="Google Shape;315;p19">
            <a:extLst>
              <a:ext uri="{FF2B5EF4-FFF2-40B4-BE49-F238E27FC236}">
                <a16:creationId xmlns:a16="http://schemas.microsoft.com/office/drawing/2014/main" id="{E01A274D-263A-12CE-EDCF-E49B514CFA2D}"/>
              </a:ext>
            </a:extLst>
          </p:cNvPr>
          <p:cNvSpPr txBox="1"/>
          <p:nvPr/>
        </p:nvSpPr>
        <p:spPr>
          <a:xfrm>
            <a:off x="11441700" y="3360801"/>
            <a:ext cx="3870752" cy="10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Mengevaluasi</a:t>
            </a:r>
            <a:r>
              <a:rPr lang="en-US" sz="2399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Strategi </a:t>
            </a:r>
            <a:r>
              <a:rPr lang="en-US" sz="2399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promosi</a:t>
            </a:r>
            <a:r>
              <a:rPr lang="en-US" sz="2399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&amp; harga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AE998E-1747-030A-3F52-559D007DEAE8}"/>
              </a:ext>
            </a:extLst>
          </p:cNvPr>
          <p:cNvGrpSpPr/>
          <p:nvPr/>
        </p:nvGrpSpPr>
        <p:grpSpPr>
          <a:xfrm>
            <a:off x="8688960" y="7688538"/>
            <a:ext cx="1892510" cy="1892510"/>
            <a:chOff x="9144000" y="7145009"/>
            <a:chExt cx="1892510" cy="1892510"/>
          </a:xfrm>
        </p:grpSpPr>
        <p:grpSp>
          <p:nvGrpSpPr>
            <p:cNvPr id="301" name="Google Shape;301;p19"/>
            <p:cNvGrpSpPr/>
            <p:nvPr/>
          </p:nvGrpSpPr>
          <p:grpSpPr>
            <a:xfrm>
              <a:off x="9144000" y="7145009"/>
              <a:ext cx="1892510" cy="1892510"/>
              <a:chOff x="0" y="0"/>
              <a:chExt cx="812800" cy="812800"/>
            </a:xfrm>
          </p:grpSpPr>
          <p:sp>
            <p:nvSpPr>
              <p:cNvPr id="302" name="Google Shape;302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D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" name="Graphic 2" descr="Lightbulb and gear with solid fill">
              <a:extLst>
                <a:ext uri="{FF2B5EF4-FFF2-40B4-BE49-F238E27FC236}">
                  <a16:creationId xmlns:a16="http://schemas.microsoft.com/office/drawing/2014/main" id="{ABF8C646-7A7F-1D34-2684-D67FDCCD3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10655" y="7511664"/>
              <a:ext cx="1159200" cy="11592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E45D21-D722-B82E-A1EA-1651BE1C4913}"/>
              </a:ext>
            </a:extLst>
          </p:cNvPr>
          <p:cNvGrpSpPr/>
          <p:nvPr/>
        </p:nvGrpSpPr>
        <p:grpSpPr>
          <a:xfrm>
            <a:off x="8701465" y="2572508"/>
            <a:ext cx="1892524" cy="1892524"/>
            <a:chOff x="9144000" y="1853485"/>
            <a:chExt cx="1892524" cy="1892524"/>
          </a:xfrm>
        </p:grpSpPr>
        <p:grpSp>
          <p:nvGrpSpPr>
            <p:cNvPr id="35" name="Google Shape;295;p19">
              <a:extLst>
                <a:ext uri="{FF2B5EF4-FFF2-40B4-BE49-F238E27FC236}">
                  <a16:creationId xmlns:a16="http://schemas.microsoft.com/office/drawing/2014/main" id="{51BAED4E-6A25-753E-7A47-E35DA6358A2C}"/>
                </a:ext>
              </a:extLst>
            </p:cNvPr>
            <p:cNvGrpSpPr/>
            <p:nvPr/>
          </p:nvGrpSpPr>
          <p:grpSpPr>
            <a:xfrm>
              <a:off x="9144000" y="1853485"/>
              <a:ext cx="1892524" cy="1892524"/>
              <a:chOff x="0" y="0"/>
              <a:chExt cx="812800" cy="812800"/>
            </a:xfrm>
          </p:grpSpPr>
          <p:sp>
            <p:nvSpPr>
              <p:cNvPr id="36" name="Google Shape;296;p19">
                <a:extLst>
                  <a:ext uri="{FF2B5EF4-FFF2-40B4-BE49-F238E27FC236}">
                    <a16:creationId xmlns:a16="http://schemas.microsoft.com/office/drawing/2014/main" id="{017E3935-A11D-806C-8EED-55FA9E9A736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D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97;p19">
                <a:extLst>
                  <a:ext uri="{FF2B5EF4-FFF2-40B4-BE49-F238E27FC236}">
                    <a16:creationId xmlns:a16="http://schemas.microsoft.com/office/drawing/2014/main" id="{BD502245-4963-8C64-F6F4-308606F2F72B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" name="Graphic 4" descr="Playbook with solid fill">
              <a:extLst>
                <a:ext uri="{FF2B5EF4-FFF2-40B4-BE49-F238E27FC236}">
                  <a16:creationId xmlns:a16="http://schemas.microsoft.com/office/drawing/2014/main" id="{5255DD5C-F45F-3078-7409-3BA2787C2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85593" y="2179698"/>
              <a:ext cx="1159200" cy="11592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CFD12B-0C0E-D11F-1719-BE4BDC4110FE}"/>
              </a:ext>
            </a:extLst>
          </p:cNvPr>
          <p:cNvGrpSpPr/>
          <p:nvPr/>
        </p:nvGrpSpPr>
        <p:grpSpPr>
          <a:xfrm>
            <a:off x="480107" y="7099907"/>
            <a:ext cx="1892510" cy="1892510"/>
            <a:chOff x="1028700" y="7145009"/>
            <a:chExt cx="1892510" cy="1892510"/>
          </a:xfrm>
        </p:grpSpPr>
        <p:grpSp>
          <p:nvGrpSpPr>
            <p:cNvPr id="298" name="Google Shape;298;p19"/>
            <p:cNvGrpSpPr/>
            <p:nvPr/>
          </p:nvGrpSpPr>
          <p:grpSpPr>
            <a:xfrm>
              <a:off x="1028700" y="7145009"/>
              <a:ext cx="1892510" cy="1892510"/>
              <a:chOff x="0" y="0"/>
              <a:chExt cx="812800" cy="812800"/>
            </a:xfrm>
          </p:grpSpPr>
          <p:sp>
            <p:nvSpPr>
              <p:cNvPr id="299" name="Google Shape;29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D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7" name="Graphic 6" descr="Research with solid fill">
              <a:extLst>
                <a:ext uri="{FF2B5EF4-FFF2-40B4-BE49-F238E27FC236}">
                  <a16:creationId xmlns:a16="http://schemas.microsoft.com/office/drawing/2014/main" id="{974FD946-C51B-D5DE-9C1D-61DE586A6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19855" y="7540233"/>
              <a:ext cx="1159200" cy="11592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C3354D-6278-CB97-C94E-5091EC02F6EE}"/>
              </a:ext>
            </a:extLst>
          </p:cNvPr>
          <p:cNvGrpSpPr/>
          <p:nvPr/>
        </p:nvGrpSpPr>
        <p:grpSpPr>
          <a:xfrm>
            <a:off x="524259" y="3854669"/>
            <a:ext cx="1892510" cy="1892510"/>
            <a:chOff x="1028700" y="3934739"/>
            <a:chExt cx="1892510" cy="1892510"/>
          </a:xfrm>
        </p:grpSpPr>
        <p:grpSp>
          <p:nvGrpSpPr>
            <p:cNvPr id="292" name="Google Shape;292;p19"/>
            <p:cNvGrpSpPr/>
            <p:nvPr/>
          </p:nvGrpSpPr>
          <p:grpSpPr>
            <a:xfrm>
              <a:off x="1028700" y="3934739"/>
              <a:ext cx="1892510" cy="1892510"/>
              <a:chOff x="0" y="0"/>
              <a:chExt cx="812800" cy="812800"/>
            </a:xfrm>
          </p:grpSpPr>
          <p:sp>
            <p:nvSpPr>
              <p:cNvPr id="293" name="Google Shape;29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9D5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9" name="Graphic 8" descr="Ruler with solid fill">
              <a:extLst>
                <a:ext uri="{FF2B5EF4-FFF2-40B4-BE49-F238E27FC236}">
                  <a16:creationId xmlns:a16="http://schemas.microsoft.com/office/drawing/2014/main" id="{5058E4C6-CEBF-AE24-CEE2-D4440EC6D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69045" y="4275750"/>
              <a:ext cx="1159200" cy="1159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/>
          <p:nvPr/>
        </p:nvSpPr>
        <p:spPr>
          <a:xfrm>
            <a:off x="17220" y="-868262"/>
            <a:ext cx="18288000" cy="379392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 txBox="1"/>
          <p:nvPr/>
        </p:nvSpPr>
        <p:spPr>
          <a:xfrm>
            <a:off x="1290477" y="1381679"/>
            <a:ext cx="1029045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Workflow</a:t>
            </a:r>
            <a:endParaRPr lang="en-US" dirty="0"/>
          </a:p>
        </p:txBody>
      </p:sp>
      <p:sp>
        <p:nvSpPr>
          <p:cNvPr id="194" name="Google Shape;194;p15"/>
          <p:cNvSpPr/>
          <p:nvPr/>
        </p:nvSpPr>
        <p:spPr>
          <a:xfrm>
            <a:off x="14667533" y="1957893"/>
            <a:ext cx="6479097" cy="2194581"/>
          </a:xfrm>
          <a:custGeom>
            <a:avLst/>
            <a:gdLst/>
            <a:ahLst/>
            <a:cxnLst/>
            <a:rect l="l" t="t" r="r" b="b"/>
            <a:pathLst>
              <a:path w="6479097" h="2194581" extrusionOk="0">
                <a:moveTo>
                  <a:pt x="0" y="0"/>
                </a:moveTo>
                <a:lnTo>
                  <a:pt x="6479097" y="0"/>
                </a:lnTo>
                <a:lnTo>
                  <a:pt x="6479097" y="2194581"/>
                </a:lnTo>
                <a:lnTo>
                  <a:pt x="0" y="2194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95" name="Google Shape;195;p15"/>
          <p:cNvCxnSpPr>
            <a:cxnSpLocks/>
          </p:cNvCxnSpPr>
          <p:nvPr/>
        </p:nvCxnSpPr>
        <p:spPr>
          <a:xfrm>
            <a:off x="752863" y="5458158"/>
            <a:ext cx="17535137" cy="24169"/>
          </a:xfrm>
          <a:prstGeom prst="straightConnector1">
            <a:avLst/>
          </a:prstGeom>
          <a:noFill/>
          <a:ln w="95250" cap="flat" cmpd="sng">
            <a:solidFill>
              <a:srgbClr val="F9D5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15"/>
          <p:cNvSpPr txBox="1"/>
          <p:nvPr/>
        </p:nvSpPr>
        <p:spPr>
          <a:xfrm>
            <a:off x="340156" y="7681760"/>
            <a:ext cx="4572786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UNDERSTANDING</a:t>
            </a:r>
            <a:endParaRPr sz="1100" dirty="0"/>
          </a:p>
        </p:txBody>
      </p:sp>
      <p:sp>
        <p:nvSpPr>
          <p:cNvPr id="206" name="Google Shape;206;p15"/>
          <p:cNvSpPr txBox="1"/>
          <p:nvPr/>
        </p:nvSpPr>
        <p:spPr>
          <a:xfrm>
            <a:off x="5135103" y="7637357"/>
            <a:ext cx="4572786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QUALITY ISSUES</a:t>
            </a:r>
            <a:endParaRPr lang="en-US" sz="1100" dirty="0"/>
          </a:p>
        </p:txBody>
      </p:sp>
      <p:sp>
        <p:nvSpPr>
          <p:cNvPr id="207" name="Google Shape;207;p15"/>
          <p:cNvSpPr txBox="1"/>
          <p:nvPr/>
        </p:nvSpPr>
        <p:spPr>
          <a:xfrm>
            <a:off x="9916229" y="7693148"/>
            <a:ext cx="4572786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CLEANING</a:t>
            </a:r>
            <a:endParaRPr lang="en-US" sz="1100" dirty="0"/>
          </a:p>
        </p:txBody>
      </p:sp>
      <p:sp>
        <p:nvSpPr>
          <p:cNvPr id="208" name="Google Shape;208;p15"/>
          <p:cNvSpPr txBox="1"/>
          <p:nvPr/>
        </p:nvSpPr>
        <p:spPr>
          <a:xfrm>
            <a:off x="340150" y="8286625"/>
            <a:ext cx="3939750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Proses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memahami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struktur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dan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konteks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dataset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mengetahui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saja informasi yang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tersedia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1600" dirty="0"/>
          </a:p>
        </p:txBody>
      </p:sp>
      <p:sp>
        <p:nvSpPr>
          <p:cNvPr id="209" name="Google Shape;209;p15"/>
          <p:cNvSpPr txBox="1"/>
          <p:nvPr/>
        </p:nvSpPr>
        <p:spPr>
          <a:xfrm>
            <a:off x="5135108" y="8242210"/>
            <a:ext cx="3939750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Identifikasi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masalah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dalam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dataset seperti missing value, data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duplikat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anomali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atau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inkonsistensi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yang dapat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memengaruhi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hasil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analisis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 dirty="0"/>
          </a:p>
        </p:txBody>
      </p:sp>
      <p:sp>
        <p:nvSpPr>
          <p:cNvPr id="210" name="Google Shape;210;p15"/>
          <p:cNvSpPr txBox="1"/>
          <p:nvPr/>
        </p:nvSpPr>
        <p:spPr>
          <a:xfrm>
            <a:off x="9916223" y="8298004"/>
            <a:ext cx="33777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Tahap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memperbaiki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atau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menghapus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data yang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bermasalah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agar dataset menjadi akurat,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konsisten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dan siap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digunakan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analisis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 dirty="0"/>
          </a:p>
        </p:txBody>
      </p:sp>
      <p:grpSp>
        <p:nvGrpSpPr>
          <p:cNvPr id="196" name="Google Shape;196;p15"/>
          <p:cNvGrpSpPr/>
          <p:nvPr/>
        </p:nvGrpSpPr>
        <p:grpSpPr>
          <a:xfrm rot="16200000">
            <a:off x="1040315" y="3929913"/>
            <a:ext cx="2196321" cy="2872800"/>
            <a:chOff x="0" y="-38100"/>
            <a:chExt cx="1463439" cy="2155122"/>
          </a:xfrm>
        </p:grpSpPr>
        <p:sp>
          <p:nvSpPr>
            <p:cNvPr id="197" name="Google Shape;197;p15"/>
            <p:cNvSpPr/>
            <p:nvPr/>
          </p:nvSpPr>
          <p:spPr>
            <a:xfrm>
              <a:off x="0" y="0"/>
              <a:ext cx="1463439" cy="2117022"/>
            </a:xfrm>
            <a:custGeom>
              <a:avLst/>
              <a:gdLst/>
              <a:ahLst/>
              <a:cxnLst/>
              <a:rect l="l" t="t" r="r" b="b"/>
              <a:pathLst>
                <a:path w="1463439" h="2117022" extrusionOk="0">
                  <a:moveTo>
                    <a:pt x="229122" y="0"/>
                  </a:moveTo>
                  <a:lnTo>
                    <a:pt x="1234318" y="0"/>
                  </a:lnTo>
                  <a:cubicBezTo>
                    <a:pt x="1360858" y="0"/>
                    <a:pt x="1463439" y="102581"/>
                    <a:pt x="1463439" y="229122"/>
                  </a:cubicBezTo>
                  <a:lnTo>
                    <a:pt x="1463439" y="1887900"/>
                  </a:lnTo>
                  <a:cubicBezTo>
                    <a:pt x="1463439" y="2014440"/>
                    <a:pt x="1360858" y="2117022"/>
                    <a:pt x="1234318" y="2117022"/>
                  </a:cubicBezTo>
                  <a:lnTo>
                    <a:pt x="229122" y="2117022"/>
                  </a:lnTo>
                  <a:cubicBezTo>
                    <a:pt x="102581" y="2117022"/>
                    <a:pt x="0" y="2014440"/>
                    <a:pt x="0" y="1887900"/>
                  </a:cubicBezTo>
                  <a:lnTo>
                    <a:pt x="0" y="229122"/>
                  </a:lnTo>
                  <a:cubicBezTo>
                    <a:pt x="0" y="102581"/>
                    <a:pt x="102581" y="0"/>
                    <a:pt x="229122" y="0"/>
                  </a:cubicBezTo>
                  <a:close/>
                </a:path>
              </a:pathLst>
            </a:custGeom>
            <a:solidFill>
              <a:srgbClr val="045C5D"/>
            </a:solidFill>
            <a:ln w="47625" cap="rnd" cmpd="sng">
              <a:solidFill>
                <a:srgbClr val="F9D54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 txBox="1"/>
            <p:nvPr/>
          </p:nvSpPr>
          <p:spPr>
            <a:xfrm>
              <a:off x="0" y="-38100"/>
              <a:ext cx="1463439" cy="2155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15"/>
          <p:cNvGrpSpPr/>
          <p:nvPr/>
        </p:nvGrpSpPr>
        <p:grpSpPr>
          <a:xfrm rot="16200000">
            <a:off x="5803178" y="3895480"/>
            <a:ext cx="2196321" cy="2910901"/>
            <a:chOff x="0" y="-66682"/>
            <a:chExt cx="1463439" cy="2183704"/>
          </a:xfrm>
        </p:grpSpPr>
        <p:sp>
          <p:nvSpPr>
            <p:cNvPr id="200" name="Google Shape;200;p15"/>
            <p:cNvSpPr/>
            <p:nvPr/>
          </p:nvSpPr>
          <p:spPr>
            <a:xfrm>
              <a:off x="0" y="0"/>
              <a:ext cx="1463439" cy="2117022"/>
            </a:xfrm>
            <a:custGeom>
              <a:avLst/>
              <a:gdLst/>
              <a:ahLst/>
              <a:cxnLst/>
              <a:rect l="l" t="t" r="r" b="b"/>
              <a:pathLst>
                <a:path w="1463439" h="2117022" extrusionOk="0">
                  <a:moveTo>
                    <a:pt x="229122" y="0"/>
                  </a:moveTo>
                  <a:lnTo>
                    <a:pt x="1234318" y="0"/>
                  </a:lnTo>
                  <a:cubicBezTo>
                    <a:pt x="1360858" y="0"/>
                    <a:pt x="1463439" y="102581"/>
                    <a:pt x="1463439" y="229122"/>
                  </a:cubicBezTo>
                  <a:lnTo>
                    <a:pt x="1463439" y="1887900"/>
                  </a:lnTo>
                  <a:cubicBezTo>
                    <a:pt x="1463439" y="2014440"/>
                    <a:pt x="1360858" y="2117022"/>
                    <a:pt x="1234318" y="2117022"/>
                  </a:cubicBezTo>
                  <a:lnTo>
                    <a:pt x="229122" y="2117022"/>
                  </a:lnTo>
                  <a:cubicBezTo>
                    <a:pt x="102581" y="2117022"/>
                    <a:pt x="0" y="2014440"/>
                    <a:pt x="0" y="1887900"/>
                  </a:cubicBezTo>
                  <a:lnTo>
                    <a:pt x="0" y="229122"/>
                  </a:lnTo>
                  <a:cubicBezTo>
                    <a:pt x="0" y="102581"/>
                    <a:pt x="102581" y="0"/>
                    <a:pt x="229122" y="0"/>
                  </a:cubicBezTo>
                  <a:close/>
                </a:path>
              </a:pathLst>
            </a:custGeom>
            <a:solidFill>
              <a:srgbClr val="045C5D"/>
            </a:solidFill>
            <a:ln w="47625" cap="rnd" cmpd="sng">
              <a:solidFill>
                <a:srgbClr val="F9D54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 txBox="1"/>
            <p:nvPr/>
          </p:nvSpPr>
          <p:spPr>
            <a:xfrm>
              <a:off x="0" y="-66682"/>
              <a:ext cx="1463439" cy="2155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oogle Shape;202;p15"/>
          <p:cNvGrpSpPr/>
          <p:nvPr/>
        </p:nvGrpSpPr>
        <p:grpSpPr>
          <a:xfrm rot="16200000">
            <a:off x="10368901" y="3794901"/>
            <a:ext cx="2234989" cy="2872800"/>
            <a:chOff x="0" y="-38100"/>
            <a:chExt cx="1463439" cy="2155122"/>
          </a:xfrm>
        </p:grpSpPr>
        <p:sp>
          <p:nvSpPr>
            <p:cNvPr id="203" name="Google Shape;203;p15"/>
            <p:cNvSpPr/>
            <p:nvPr/>
          </p:nvSpPr>
          <p:spPr>
            <a:xfrm>
              <a:off x="0" y="0"/>
              <a:ext cx="1463439" cy="2117022"/>
            </a:xfrm>
            <a:custGeom>
              <a:avLst/>
              <a:gdLst/>
              <a:ahLst/>
              <a:cxnLst/>
              <a:rect l="l" t="t" r="r" b="b"/>
              <a:pathLst>
                <a:path w="1463439" h="2117022" extrusionOk="0">
                  <a:moveTo>
                    <a:pt x="229122" y="0"/>
                  </a:moveTo>
                  <a:lnTo>
                    <a:pt x="1234318" y="0"/>
                  </a:lnTo>
                  <a:cubicBezTo>
                    <a:pt x="1360858" y="0"/>
                    <a:pt x="1463439" y="102581"/>
                    <a:pt x="1463439" y="229122"/>
                  </a:cubicBezTo>
                  <a:lnTo>
                    <a:pt x="1463439" y="1887900"/>
                  </a:lnTo>
                  <a:cubicBezTo>
                    <a:pt x="1463439" y="2014440"/>
                    <a:pt x="1360858" y="2117022"/>
                    <a:pt x="1234318" y="2117022"/>
                  </a:cubicBezTo>
                  <a:lnTo>
                    <a:pt x="229122" y="2117022"/>
                  </a:lnTo>
                  <a:cubicBezTo>
                    <a:pt x="102581" y="2117022"/>
                    <a:pt x="0" y="2014440"/>
                    <a:pt x="0" y="1887900"/>
                  </a:cubicBezTo>
                  <a:lnTo>
                    <a:pt x="0" y="229122"/>
                  </a:lnTo>
                  <a:cubicBezTo>
                    <a:pt x="0" y="102581"/>
                    <a:pt x="102581" y="0"/>
                    <a:pt x="229122" y="0"/>
                  </a:cubicBezTo>
                  <a:close/>
                </a:path>
              </a:pathLst>
            </a:custGeom>
            <a:solidFill>
              <a:srgbClr val="045C5D"/>
            </a:solidFill>
            <a:ln w="47625" cap="rnd" cmpd="sng">
              <a:solidFill>
                <a:srgbClr val="F9D54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 txBox="1"/>
            <p:nvPr/>
          </p:nvSpPr>
          <p:spPr>
            <a:xfrm>
              <a:off x="0" y="-38100"/>
              <a:ext cx="1463439" cy="2155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202;p15">
            <a:extLst>
              <a:ext uri="{FF2B5EF4-FFF2-40B4-BE49-F238E27FC236}">
                <a16:creationId xmlns:a16="http://schemas.microsoft.com/office/drawing/2014/main" id="{12A512EA-DCCE-D976-DE53-FB801341B042}"/>
              </a:ext>
            </a:extLst>
          </p:cNvPr>
          <p:cNvGrpSpPr/>
          <p:nvPr/>
        </p:nvGrpSpPr>
        <p:grpSpPr>
          <a:xfrm rot="16200000">
            <a:off x="14986438" y="3794901"/>
            <a:ext cx="2234989" cy="2872800"/>
            <a:chOff x="0" y="-38100"/>
            <a:chExt cx="1463439" cy="2155122"/>
          </a:xfrm>
        </p:grpSpPr>
        <p:sp>
          <p:nvSpPr>
            <p:cNvPr id="37" name="Google Shape;203;p15">
              <a:extLst>
                <a:ext uri="{FF2B5EF4-FFF2-40B4-BE49-F238E27FC236}">
                  <a16:creationId xmlns:a16="http://schemas.microsoft.com/office/drawing/2014/main" id="{98600C0B-1877-4A52-DE7F-9CC50B5AB766}"/>
                </a:ext>
              </a:extLst>
            </p:cNvPr>
            <p:cNvSpPr/>
            <p:nvPr/>
          </p:nvSpPr>
          <p:spPr>
            <a:xfrm>
              <a:off x="0" y="0"/>
              <a:ext cx="1463439" cy="2117022"/>
            </a:xfrm>
            <a:custGeom>
              <a:avLst/>
              <a:gdLst/>
              <a:ahLst/>
              <a:cxnLst/>
              <a:rect l="l" t="t" r="r" b="b"/>
              <a:pathLst>
                <a:path w="1463439" h="2117022" extrusionOk="0">
                  <a:moveTo>
                    <a:pt x="229122" y="0"/>
                  </a:moveTo>
                  <a:lnTo>
                    <a:pt x="1234318" y="0"/>
                  </a:lnTo>
                  <a:cubicBezTo>
                    <a:pt x="1360858" y="0"/>
                    <a:pt x="1463439" y="102581"/>
                    <a:pt x="1463439" y="229122"/>
                  </a:cubicBezTo>
                  <a:lnTo>
                    <a:pt x="1463439" y="1887900"/>
                  </a:lnTo>
                  <a:cubicBezTo>
                    <a:pt x="1463439" y="2014440"/>
                    <a:pt x="1360858" y="2117022"/>
                    <a:pt x="1234318" y="2117022"/>
                  </a:cubicBezTo>
                  <a:lnTo>
                    <a:pt x="229122" y="2117022"/>
                  </a:lnTo>
                  <a:cubicBezTo>
                    <a:pt x="102581" y="2117022"/>
                    <a:pt x="0" y="2014440"/>
                    <a:pt x="0" y="1887900"/>
                  </a:cubicBezTo>
                  <a:lnTo>
                    <a:pt x="0" y="229122"/>
                  </a:lnTo>
                  <a:cubicBezTo>
                    <a:pt x="0" y="102581"/>
                    <a:pt x="102581" y="0"/>
                    <a:pt x="229122" y="0"/>
                  </a:cubicBezTo>
                  <a:close/>
                </a:path>
              </a:pathLst>
            </a:custGeom>
            <a:solidFill>
              <a:srgbClr val="045C5D"/>
            </a:solidFill>
            <a:ln w="47625" cap="rnd" cmpd="sng">
              <a:solidFill>
                <a:srgbClr val="F9D54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4;p15">
              <a:extLst>
                <a:ext uri="{FF2B5EF4-FFF2-40B4-BE49-F238E27FC236}">
                  <a16:creationId xmlns:a16="http://schemas.microsoft.com/office/drawing/2014/main" id="{EE0C357E-7973-CA77-681D-0A3969F48C34}"/>
                </a:ext>
              </a:extLst>
            </p:cNvPr>
            <p:cNvSpPr txBox="1"/>
            <p:nvPr/>
          </p:nvSpPr>
          <p:spPr>
            <a:xfrm>
              <a:off x="0" y="-38100"/>
              <a:ext cx="1463439" cy="2155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" name="Google Shape;213;p15">
            <a:extLst>
              <a:ext uri="{FF2B5EF4-FFF2-40B4-BE49-F238E27FC236}">
                <a16:creationId xmlns:a16="http://schemas.microsoft.com/office/drawing/2014/main" id="{3778FC0E-CC26-319D-0C11-90D6B484D8D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43424" y="4547051"/>
            <a:ext cx="1344066" cy="151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phic 9" descr="Large paint brush with solid fill">
            <a:extLst>
              <a:ext uri="{FF2B5EF4-FFF2-40B4-BE49-F238E27FC236}">
                <a16:creationId xmlns:a16="http://schemas.microsoft.com/office/drawing/2014/main" id="{5AB0E150-C5DC-BAB0-13D6-DB582E20B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7695" y="4619164"/>
            <a:ext cx="1126800" cy="1126800"/>
          </a:xfrm>
          <a:prstGeom prst="rect">
            <a:avLst/>
          </a:prstGeom>
        </p:spPr>
      </p:pic>
      <p:pic>
        <p:nvPicPr>
          <p:cNvPr id="14" name="Graphic 13" descr="Person with idea with solid fill">
            <a:extLst>
              <a:ext uri="{FF2B5EF4-FFF2-40B4-BE49-F238E27FC236}">
                <a16:creationId xmlns:a16="http://schemas.microsoft.com/office/drawing/2014/main" id="{573FC292-F1CA-8E79-8393-E2AF095F8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35898" y="4523351"/>
            <a:ext cx="1486800" cy="1486800"/>
          </a:xfrm>
          <a:prstGeom prst="rect">
            <a:avLst/>
          </a:prstGeom>
        </p:spPr>
      </p:pic>
      <p:pic>
        <p:nvPicPr>
          <p:cNvPr id="16" name="Graphic 15" descr="Target Audience with solid fill">
            <a:extLst>
              <a:ext uri="{FF2B5EF4-FFF2-40B4-BE49-F238E27FC236}">
                <a16:creationId xmlns:a16="http://schemas.microsoft.com/office/drawing/2014/main" id="{797A6F65-3A0E-D5BF-98E8-0C3108575F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7325" y="4622913"/>
            <a:ext cx="1486800" cy="1486800"/>
          </a:xfrm>
          <a:prstGeom prst="rect">
            <a:avLst/>
          </a:prstGeom>
        </p:spPr>
      </p:pic>
      <p:sp>
        <p:nvSpPr>
          <p:cNvPr id="50" name="Google Shape;207;p15">
            <a:extLst>
              <a:ext uri="{FF2B5EF4-FFF2-40B4-BE49-F238E27FC236}">
                <a16:creationId xmlns:a16="http://schemas.microsoft.com/office/drawing/2014/main" id="{D7EBE7E1-B2F8-9362-5384-EB704BB5A13F}"/>
              </a:ext>
            </a:extLst>
          </p:cNvPr>
          <p:cNvSpPr txBox="1"/>
          <p:nvPr/>
        </p:nvSpPr>
        <p:spPr>
          <a:xfrm>
            <a:off x="14536707" y="7705944"/>
            <a:ext cx="4572786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PREPARATION</a:t>
            </a:r>
            <a:endParaRPr lang="en-US" sz="1100" dirty="0"/>
          </a:p>
        </p:txBody>
      </p:sp>
      <p:sp>
        <p:nvSpPr>
          <p:cNvPr id="51" name="Google Shape;210;p15">
            <a:extLst>
              <a:ext uri="{FF2B5EF4-FFF2-40B4-BE49-F238E27FC236}">
                <a16:creationId xmlns:a16="http://schemas.microsoft.com/office/drawing/2014/main" id="{55EA9481-4554-AC24-D783-F49BA7C4610A}"/>
              </a:ext>
            </a:extLst>
          </p:cNvPr>
          <p:cNvSpPr txBox="1"/>
          <p:nvPr/>
        </p:nvSpPr>
        <p:spPr>
          <a:xfrm>
            <a:off x="14536700" y="8310800"/>
            <a:ext cx="3624299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n-NO" sz="16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Transformasi data dan pembuatan variabel turunan agar lebih relevan serta sesuai kebutuhan analisis atau visualisasi.</a:t>
            </a:r>
            <a:endParaRPr sz="1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5878EE-98B1-01CA-7CA5-758544B77045}"/>
              </a:ext>
            </a:extLst>
          </p:cNvPr>
          <p:cNvGrpSpPr/>
          <p:nvPr/>
        </p:nvGrpSpPr>
        <p:grpSpPr>
          <a:xfrm>
            <a:off x="4399542" y="5255019"/>
            <a:ext cx="227308" cy="406277"/>
            <a:chOff x="4697587" y="4635847"/>
            <a:chExt cx="227308" cy="40627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44A65D3-1B8B-1370-ECD5-C36811A31987}"/>
                </a:ext>
              </a:extLst>
            </p:cNvPr>
            <p:cNvCxnSpPr>
              <a:cxnSpLocks/>
            </p:cNvCxnSpPr>
            <p:nvPr/>
          </p:nvCxnSpPr>
          <p:spPr>
            <a:xfrm>
              <a:off x="4697587" y="4635847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F78282-7DAB-4452-D82D-56EEB3349DC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97587" y="4814816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43D768-B3D9-A7A2-CC7D-8AF6C21D922A}"/>
              </a:ext>
            </a:extLst>
          </p:cNvPr>
          <p:cNvGrpSpPr/>
          <p:nvPr/>
        </p:nvGrpSpPr>
        <p:grpSpPr>
          <a:xfrm>
            <a:off x="9138279" y="5255019"/>
            <a:ext cx="227308" cy="406277"/>
            <a:chOff x="4697587" y="4635847"/>
            <a:chExt cx="227308" cy="40627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15671F1-DE78-7D02-7780-400C5D607F7E}"/>
                </a:ext>
              </a:extLst>
            </p:cNvPr>
            <p:cNvCxnSpPr>
              <a:cxnSpLocks/>
            </p:cNvCxnSpPr>
            <p:nvPr/>
          </p:nvCxnSpPr>
          <p:spPr>
            <a:xfrm>
              <a:off x="4697587" y="4635847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E4ACAEA-41EE-F7F1-BD79-70388F6BEF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97587" y="4814816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733AF94-D765-C9AC-9BD6-D8E37FB44B00}"/>
              </a:ext>
            </a:extLst>
          </p:cNvPr>
          <p:cNvGrpSpPr/>
          <p:nvPr/>
        </p:nvGrpSpPr>
        <p:grpSpPr>
          <a:xfrm>
            <a:off x="13681510" y="5255019"/>
            <a:ext cx="227308" cy="406277"/>
            <a:chOff x="4697587" y="4635847"/>
            <a:chExt cx="227308" cy="40627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A0E2027-7B44-BD6F-FD89-7E5034DC0EC0}"/>
                </a:ext>
              </a:extLst>
            </p:cNvPr>
            <p:cNvCxnSpPr>
              <a:cxnSpLocks/>
            </p:cNvCxnSpPr>
            <p:nvPr/>
          </p:nvCxnSpPr>
          <p:spPr>
            <a:xfrm>
              <a:off x="4697587" y="4635847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60F12D8-91D6-3D18-37B7-FDCBCA9D13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97587" y="4814816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9A0C40-5CD5-0A0D-0955-BB7E74F63AB3}"/>
              </a:ext>
            </a:extLst>
          </p:cNvPr>
          <p:cNvGrpSpPr/>
          <p:nvPr/>
        </p:nvGrpSpPr>
        <p:grpSpPr>
          <a:xfrm>
            <a:off x="18048384" y="5255019"/>
            <a:ext cx="227308" cy="406277"/>
            <a:chOff x="4697587" y="4635847"/>
            <a:chExt cx="227308" cy="40627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3FC0B47-EA62-5F7F-3F1E-3E46D3C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4697587" y="4635847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6ECB6BF-C3F9-AB5F-4FF7-65595E0046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97587" y="4814816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/>
          <p:nvPr/>
        </p:nvSpPr>
        <p:spPr>
          <a:xfrm>
            <a:off x="17220" y="-868262"/>
            <a:ext cx="18288000" cy="3793924"/>
          </a:xfrm>
          <a:custGeom>
            <a:avLst/>
            <a:gdLst/>
            <a:ahLst/>
            <a:cxnLst/>
            <a:rect l="l" t="t" r="r" b="b"/>
            <a:pathLst>
              <a:path w="1868429" h="387614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345280"/>
                </a:lnTo>
                <a:cubicBezTo>
                  <a:pt x="1868429" y="356508"/>
                  <a:pt x="1863969" y="367275"/>
                  <a:pt x="1856030" y="375215"/>
                </a:cubicBezTo>
                <a:cubicBezTo>
                  <a:pt x="1848091" y="383154"/>
                  <a:pt x="1837324" y="387614"/>
                  <a:pt x="1826096" y="387614"/>
                </a:cubicBezTo>
                <a:lnTo>
                  <a:pt x="42333" y="387614"/>
                </a:lnTo>
                <a:cubicBezTo>
                  <a:pt x="31106" y="387614"/>
                  <a:pt x="20338" y="383154"/>
                  <a:pt x="12399" y="375215"/>
                </a:cubicBezTo>
                <a:cubicBezTo>
                  <a:pt x="4460" y="367275"/>
                  <a:pt x="0" y="356508"/>
                  <a:pt x="0" y="345280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 txBox="1"/>
          <p:nvPr/>
        </p:nvSpPr>
        <p:spPr>
          <a:xfrm>
            <a:off x="1290477" y="1381679"/>
            <a:ext cx="1029045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Workflow</a:t>
            </a:r>
            <a:endParaRPr lang="en-US" dirty="0"/>
          </a:p>
        </p:txBody>
      </p:sp>
      <p:sp>
        <p:nvSpPr>
          <p:cNvPr id="194" name="Google Shape;194;p15"/>
          <p:cNvSpPr/>
          <p:nvPr/>
        </p:nvSpPr>
        <p:spPr>
          <a:xfrm>
            <a:off x="14667533" y="1957893"/>
            <a:ext cx="6479097" cy="2194581"/>
          </a:xfrm>
          <a:custGeom>
            <a:avLst/>
            <a:gdLst/>
            <a:ahLst/>
            <a:cxnLst/>
            <a:rect l="l" t="t" r="r" b="b"/>
            <a:pathLst>
              <a:path w="6479097" h="2194581" extrusionOk="0">
                <a:moveTo>
                  <a:pt x="0" y="0"/>
                </a:moveTo>
                <a:lnTo>
                  <a:pt x="6479097" y="0"/>
                </a:lnTo>
                <a:lnTo>
                  <a:pt x="6479097" y="2194581"/>
                </a:lnTo>
                <a:lnTo>
                  <a:pt x="0" y="2194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95" name="Google Shape;195;p15"/>
          <p:cNvCxnSpPr>
            <a:cxnSpLocks/>
          </p:cNvCxnSpPr>
          <p:nvPr/>
        </p:nvCxnSpPr>
        <p:spPr>
          <a:xfrm>
            <a:off x="927290" y="5458158"/>
            <a:ext cx="17377930" cy="0"/>
          </a:xfrm>
          <a:prstGeom prst="straightConnector1">
            <a:avLst/>
          </a:prstGeom>
          <a:noFill/>
          <a:ln w="95250" cap="flat" cmpd="sng">
            <a:solidFill>
              <a:srgbClr val="F9D54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6" name="Google Shape;196;p15"/>
          <p:cNvGrpSpPr/>
          <p:nvPr/>
        </p:nvGrpSpPr>
        <p:grpSpPr>
          <a:xfrm rot="-5400000">
            <a:off x="1373512" y="3749116"/>
            <a:ext cx="2196321" cy="3234394"/>
            <a:chOff x="0" y="-38100"/>
            <a:chExt cx="1463439" cy="2155122"/>
          </a:xfrm>
        </p:grpSpPr>
        <p:sp>
          <p:nvSpPr>
            <p:cNvPr id="197" name="Google Shape;197;p15"/>
            <p:cNvSpPr/>
            <p:nvPr/>
          </p:nvSpPr>
          <p:spPr>
            <a:xfrm>
              <a:off x="0" y="0"/>
              <a:ext cx="1463439" cy="2117022"/>
            </a:xfrm>
            <a:custGeom>
              <a:avLst/>
              <a:gdLst/>
              <a:ahLst/>
              <a:cxnLst/>
              <a:rect l="l" t="t" r="r" b="b"/>
              <a:pathLst>
                <a:path w="1463439" h="2117022" extrusionOk="0">
                  <a:moveTo>
                    <a:pt x="229122" y="0"/>
                  </a:moveTo>
                  <a:lnTo>
                    <a:pt x="1234318" y="0"/>
                  </a:lnTo>
                  <a:cubicBezTo>
                    <a:pt x="1360858" y="0"/>
                    <a:pt x="1463439" y="102581"/>
                    <a:pt x="1463439" y="229122"/>
                  </a:cubicBezTo>
                  <a:lnTo>
                    <a:pt x="1463439" y="1887900"/>
                  </a:lnTo>
                  <a:cubicBezTo>
                    <a:pt x="1463439" y="2014440"/>
                    <a:pt x="1360858" y="2117022"/>
                    <a:pt x="1234318" y="2117022"/>
                  </a:cubicBezTo>
                  <a:lnTo>
                    <a:pt x="229122" y="2117022"/>
                  </a:lnTo>
                  <a:cubicBezTo>
                    <a:pt x="102581" y="2117022"/>
                    <a:pt x="0" y="2014440"/>
                    <a:pt x="0" y="1887900"/>
                  </a:cubicBezTo>
                  <a:lnTo>
                    <a:pt x="0" y="229122"/>
                  </a:lnTo>
                  <a:cubicBezTo>
                    <a:pt x="0" y="102581"/>
                    <a:pt x="102581" y="0"/>
                    <a:pt x="229122" y="0"/>
                  </a:cubicBezTo>
                  <a:close/>
                </a:path>
              </a:pathLst>
            </a:custGeom>
            <a:solidFill>
              <a:srgbClr val="045C5D"/>
            </a:solidFill>
            <a:ln w="47625" cap="rnd" cmpd="sng">
              <a:solidFill>
                <a:srgbClr val="F9D54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 txBox="1"/>
            <p:nvPr/>
          </p:nvSpPr>
          <p:spPr>
            <a:xfrm>
              <a:off x="0" y="-38100"/>
              <a:ext cx="1463439" cy="2155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15"/>
          <p:cNvGrpSpPr/>
          <p:nvPr/>
        </p:nvGrpSpPr>
        <p:grpSpPr>
          <a:xfrm rot="-5400000">
            <a:off x="7908022" y="3733733"/>
            <a:ext cx="2196321" cy="3234394"/>
            <a:chOff x="0" y="-38100"/>
            <a:chExt cx="1463439" cy="2155122"/>
          </a:xfrm>
        </p:grpSpPr>
        <p:sp>
          <p:nvSpPr>
            <p:cNvPr id="200" name="Google Shape;200;p15"/>
            <p:cNvSpPr/>
            <p:nvPr/>
          </p:nvSpPr>
          <p:spPr>
            <a:xfrm>
              <a:off x="0" y="0"/>
              <a:ext cx="1463439" cy="2117022"/>
            </a:xfrm>
            <a:custGeom>
              <a:avLst/>
              <a:gdLst/>
              <a:ahLst/>
              <a:cxnLst/>
              <a:rect l="l" t="t" r="r" b="b"/>
              <a:pathLst>
                <a:path w="1463439" h="2117022" extrusionOk="0">
                  <a:moveTo>
                    <a:pt x="229122" y="0"/>
                  </a:moveTo>
                  <a:lnTo>
                    <a:pt x="1234318" y="0"/>
                  </a:lnTo>
                  <a:cubicBezTo>
                    <a:pt x="1360858" y="0"/>
                    <a:pt x="1463439" y="102581"/>
                    <a:pt x="1463439" y="229122"/>
                  </a:cubicBezTo>
                  <a:lnTo>
                    <a:pt x="1463439" y="1887900"/>
                  </a:lnTo>
                  <a:cubicBezTo>
                    <a:pt x="1463439" y="2014440"/>
                    <a:pt x="1360858" y="2117022"/>
                    <a:pt x="1234318" y="2117022"/>
                  </a:cubicBezTo>
                  <a:lnTo>
                    <a:pt x="229122" y="2117022"/>
                  </a:lnTo>
                  <a:cubicBezTo>
                    <a:pt x="102581" y="2117022"/>
                    <a:pt x="0" y="2014440"/>
                    <a:pt x="0" y="1887900"/>
                  </a:cubicBezTo>
                  <a:lnTo>
                    <a:pt x="0" y="229122"/>
                  </a:lnTo>
                  <a:cubicBezTo>
                    <a:pt x="0" y="102581"/>
                    <a:pt x="102581" y="0"/>
                    <a:pt x="229122" y="0"/>
                  </a:cubicBezTo>
                  <a:close/>
                </a:path>
              </a:pathLst>
            </a:custGeom>
            <a:solidFill>
              <a:srgbClr val="045C5D"/>
            </a:solidFill>
            <a:ln w="47625" cap="rnd" cmpd="sng">
              <a:solidFill>
                <a:srgbClr val="F9D54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 txBox="1"/>
            <p:nvPr/>
          </p:nvSpPr>
          <p:spPr>
            <a:xfrm>
              <a:off x="0" y="-38100"/>
              <a:ext cx="1463439" cy="2155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oogle Shape;202;p15"/>
          <p:cNvGrpSpPr/>
          <p:nvPr/>
        </p:nvGrpSpPr>
        <p:grpSpPr>
          <a:xfrm rot="-5400000">
            <a:off x="14442532" y="3633438"/>
            <a:ext cx="2196321" cy="3234394"/>
            <a:chOff x="0" y="-38100"/>
            <a:chExt cx="1463439" cy="2155122"/>
          </a:xfrm>
        </p:grpSpPr>
        <p:sp>
          <p:nvSpPr>
            <p:cNvPr id="203" name="Google Shape;203;p15"/>
            <p:cNvSpPr/>
            <p:nvPr/>
          </p:nvSpPr>
          <p:spPr>
            <a:xfrm>
              <a:off x="0" y="0"/>
              <a:ext cx="1463439" cy="2117022"/>
            </a:xfrm>
            <a:custGeom>
              <a:avLst/>
              <a:gdLst/>
              <a:ahLst/>
              <a:cxnLst/>
              <a:rect l="l" t="t" r="r" b="b"/>
              <a:pathLst>
                <a:path w="1463439" h="2117022" extrusionOk="0">
                  <a:moveTo>
                    <a:pt x="229122" y="0"/>
                  </a:moveTo>
                  <a:lnTo>
                    <a:pt x="1234318" y="0"/>
                  </a:lnTo>
                  <a:cubicBezTo>
                    <a:pt x="1360858" y="0"/>
                    <a:pt x="1463439" y="102581"/>
                    <a:pt x="1463439" y="229122"/>
                  </a:cubicBezTo>
                  <a:lnTo>
                    <a:pt x="1463439" y="1887900"/>
                  </a:lnTo>
                  <a:cubicBezTo>
                    <a:pt x="1463439" y="2014440"/>
                    <a:pt x="1360858" y="2117022"/>
                    <a:pt x="1234318" y="2117022"/>
                  </a:cubicBezTo>
                  <a:lnTo>
                    <a:pt x="229122" y="2117022"/>
                  </a:lnTo>
                  <a:cubicBezTo>
                    <a:pt x="102581" y="2117022"/>
                    <a:pt x="0" y="2014440"/>
                    <a:pt x="0" y="1887900"/>
                  </a:cubicBezTo>
                  <a:lnTo>
                    <a:pt x="0" y="229122"/>
                  </a:lnTo>
                  <a:cubicBezTo>
                    <a:pt x="0" y="102581"/>
                    <a:pt x="102581" y="0"/>
                    <a:pt x="229122" y="0"/>
                  </a:cubicBezTo>
                  <a:close/>
                </a:path>
              </a:pathLst>
            </a:custGeom>
            <a:solidFill>
              <a:srgbClr val="045C5D"/>
            </a:solidFill>
            <a:ln w="47625" cap="rnd" cmpd="sng">
              <a:solidFill>
                <a:srgbClr val="F9D54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 txBox="1"/>
            <p:nvPr/>
          </p:nvSpPr>
          <p:spPr>
            <a:xfrm>
              <a:off x="0" y="-38100"/>
              <a:ext cx="1463439" cy="2155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15"/>
          <p:cNvSpPr txBox="1"/>
          <p:nvPr/>
        </p:nvSpPr>
        <p:spPr>
          <a:xfrm>
            <a:off x="911656" y="7232584"/>
            <a:ext cx="4572785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 &amp; Recommendations</a:t>
            </a:r>
            <a:endParaRPr dirty="0"/>
          </a:p>
        </p:txBody>
      </p:sp>
      <p:sp>
        <p:nvSpPr>
          <p:cNvPr id="206" name="Google Shape;206;p15"/>
          <p:cNvSpPr txBox="1"/>
          <p:nvPr/>
        </p:nvSpPr>
        <p:spPr>
          <a:xfrm>
            <a:off x="6934966" y="7653672"/>
            <a:ext cx="45727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Insights </a:t>
            </a:r>
            <a:endParaRPr dirty="0"/>
          </a:p>
        </p:txBody>
      </p:sp>
      <p:sp>
        <p:nvSpPr>
          <p:cNvPr id="207" name="Google Shape;207;p15"/>
          <p:cNvSpPr txBox="1"/>
          <p:nvPr/>
        </p:nvSpPr>
        <p:spPr>
          <a:xfrm>
            <a:off x="13331424" y="7208642"/>
            <a:ext cx="3612711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Dashboard Visualization </a:t>
            </a:r>
            <a:endParaRPr sz="3200" dirty="0"/>
          </a:p>
        </p:txBody>
      </p:sp>
      <p:sp>
        <p:nvSpPr>
          <p:cNvPr id="208" name="Google Shape;208;p15"/>
          <p:cNvSpPr txBox="1"/>
          <p:nvPr/>
        </p:nvSpPr>
        <p:spPr>
          <a:xfrm>
            <a:off x="911650" y="8286625"/>
            <a:ext cx="3377700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Menyusun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benang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merah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dari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hasil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analisis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dan memberikan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rekomendasi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strategis</a:t>
            </a:r>
            <a:endParaRPr dirty="0"/>
          </a:p>
        </p:txBody>
      </p:sp>
      <p:sp>
        <p:nvSpPr>
          <p:cNvPr id="209" name="Google Shape;209;p15"/>
          <p:cNvSpPr txBox="1"/>
          <p:nvPr/>
        </p:nvSpPr>
        <p:spPr>
          <a:xfrm>
            <a:off x="6934970" y="8258525"/>
            <a:ext cx="4812203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Menggali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temuan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utama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dari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visualisasi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seperti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pola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pembelian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pelanggan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efektivitas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promo, atau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produk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yang paling berkontribusi</a:t>
            </a:r>
            <a:endParaRPr lang="en-US" dirty="0"/>
          </a:p>
        </p:txBody>
      </p:sp>
      <p:sp>
        <p:nvSpPr>
          <p:cNvPr id="210" name="Google Shape;210;p15"/>
          <p:cNvSpPr txBox="1"/>
          <p:nvPr/>
        </p:nvSpPr>
        <p:spPr>
          <a:xfrm>
            <a:off x="13331419" y="8310800"/>
            <a:ext cx="4812204" cy="135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Menyajikan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data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dalam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bentuk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visual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interaktif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(KPI,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tren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penjualan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promo, return,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produk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terlaris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 dirty="0"/>
          </a:p>
        </p:txBody>
      </p:sp>
      <p:pic>
        <p:nvPicPr>
          <p:cNvPr id="3" name="Graphic 2" descr="Cloud Computing with solid fill">
            <a:extLst>
              <a:ext uri="{FF2B5EF4-FFF2-40B4-BE49-F238E27FC236}">
                <a16:creationId xmlns:a16="http://schemas.microsoft.com/office/drawing/2014/main" id="{B8817F72-4092-4D55-B24E-433C58CF8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71966" y="4388354"/>
            <a:ext cx="1512000" cy="1512000"/>
          </a:xfrm>
          <a:prstGeom prst="rect">
            <a:avLst/>
          </a:prstGeom>
        </p:spPr>
      </p:pic>
      <p:pic>
        <p:nvPicPr>
          <p:cNvPr id="5" name="Graphic 4" descr="Head with gears with solid fill">
            <a:extLst>
              <a:ext uri="{FF2B5EF4-FFF2-40B4-BE49-F238E27FC236}">
                <a16:creationId xmlns:a16="http://schemas.microsoft.com/office/drawing/2014/main" id="{7E66BD0E-E79B-17E3-38D6-33DE2361D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278772" y="4526517"/>
            <a:ext cx="1512000" cy="1512000"/>
          </a:xfrm>
          <a:prstGeom prst="rect">
            <a:avLst/>
          </a:prstGeom>
        </p:spPr>
      </p:pic>
      <p:pic>
        <p:nvPicPr>
          <p:cNvPr id="7" name="Graphic 6" descr="Lightbulb and gear with solid fill">
            <a:extLst>
              <a:ext uri="{FF2B5EF4-FFF2-40B4-BE49-F238E27FC236}">
                <a16:creationId xmlns:a16="http://schemas.microsoft.com/office/drawing/2014/main" id="{9558D0D4-FB81-37F8-BC85-A875392E2B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4262" y="4610313"/>
            <a:ext cx="1512000" cy="15120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FBECBFB-AD36-E838-9E74-E1A7519B8DC3}"/>
              </a:ext>
            </a:extLst>
          </p:cNvPr>
          <p:cNvGrpSpPr/>
          <p:nvPr/>
        </p:nvGrpSpPr>
        <p:grpSpPr>
          <a:xfrm flipH="1">
            <a:off x="12276788" y="5247793"/>
            <a:ext cx="227308" cy="406277"/>
            <a:chOff x="4697587" y="4635847"/>
            <a:chExt cx="227308" cy="40627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4D92ACE-884F-FE12-AF41-AE43B77075C5}"/>
                </a:ext>
              </a:extLst>
            </p:cNvPr>
            <p:cNvCxnSpPr>
              <a:cxnSpLocks/>
            </p:cNvCxnSpPr>
            <p:nvPr/>
          </p:nvCxnSpPr>
          <p:spPr>
            <a:xfrm>
              <a:off x="4697587" y="4635847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851289-B938-C4D2-8F4C-4C934C8CDA8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97587" y="4814816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0F344D-0602-C84F-47F9-45ADE889A3ED}"/>
              </a:ext>
            </a:extLst>
          </p:cNvPr>
          <p:cNvGrpSpPr/>
          <p:nvPr/>
        </p:nvGrpSpPr>
        <p:grpSpPr>
          <a:xfrm flipH="1">
            <a:off x="5625273" y="5247793"/>
            <a:ext cx="227308" cy="406277"/>
            <a:chOff x="4697587" y="4635847"/>
            <a:chExt cx="227308" cy="40627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658F72B-F00F-DAB6-EB2B-B1B6872F6EA3}"/>
                </a:ext>
              </a:extLst>
            </p:cNvPr>
            <p:cNvCxnSpPr>
              <a:cxnSpLocks/>
            </p:cNvCxnSpPr>
            <p:nvPr/>
          </p:nvCxnSpPr>
          <p:spPr>
            <a:xfrm>
              <a:off x="4697587" y="4635847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63F6566-4B9E-55B0-016A-83E418770C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97587" y="4814816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0683D4-EAE5-602F-EFB5-627B14B58FD7}"/>
              </a:ext>
            </a:extLst>
          </p:cNvPr>
          <p:cNvGrpSpPr/>
          <p:nvPr/>
        </p:nvGrpSpPr>
        <p:grpSpPr>
          <a:xfrm flipH="1">
            <a:off x="17617901" y="5247793"/>
            <a:ext cx="227308" cy="406277"/>
            <a:chOff x="4697587" y="4635847"/>
            <a:chExt cx="227308" cy="40627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165CA94-1762-3AD4-119A-50236FCC43F1}"/>
                </a:ext>
              </a:extLst>
            </p:cNvPr>
            <p:cNvCxnSpPr>
              <a:cxnSpLocks/>
            </p:cNvCxnSpPr>
            <p:nvPr/>
          </p:nvCxnSpPr>
          <p:spPr>
            <a:xfrm>
              <a:off x="4697587" y="4635847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7A986FE-29B3-11DF-03E7-80E0166F167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697587" y="4814816"/>
              <a:ext cx="227308" cy="227308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1901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/>
          <p:nvPr/>
        </p:nvSpPr>
        <p:spPr>
          <a:xfrm>
            <a:off x="0" y="1546374"/>
            <a:ext cx="18288000" cy="9970932"/>
          </a:xfrm>
          <a:custGeom>
            <a:avLst/>
            <a:gdLst/>
            <a:ahLst/>
            <a:cxnLst/>
            <a:rect l="l" t="t" r="r" b="b"/>
            <a:pathLst>
              <a:path w="1868429" h="1018700" extrusionOk="0">
                <a:moveTo>
                  <a:pt x="42333" y="0"/>
                </a:moveTo>
                <a:lnTo>
                  <a:pt x="1826096" y="0"/>
                </a:lnTo>
                <a:cubicBezTo>
                  <a:pt x="1837324" y="0"/>
                  <a:pt x="1848091" y="4460"/>
                  <a:pt x="1856030" y="12399"/>
                </a:cubicBezTo>
                <a:cubicBezTo>
                  <a:pt x="1863969" y="20338"/>
                  <a:pt x="1868429" y="31106"/>
                  <a:pt x="1868429" y="42333"/>
                </a:cubicBezTo>
                <a:lnTo>
                  <a:pt x="1868429" y="976366"/>
                </a:lnTo>
                <a:cubicBezTo>
                  <a:pt x="1868429" y="987594"/>
                  <a:pt x="1863969" y="998362"/>
                  <a:pt x="1856030" y="1006301"/>
                </a:cubicBezTo>
                <a:cubicBezTo>
                  <a:pt x="1848091" y="1014240"/>
                  <a:pt x="1837324" y="1018700"/>
                  <a:pt x="1826096" y="1018700"/>
                </a:cubicBezTo>
                <a:lnTo>
                  <a:pt x="42333" y="1018700"/>
                </a:lnTo>
                <a:cubicBezTo>
                  <a:pt x="31106" y="1018700"/>
                  <a:pt x="20338" y="1014240"/>
                  <a:pt x="12399" y="1006301"/>
                </a:cubicBezTo>
                <a:cubicBezTo>
                  <a:pt x="4460" y="998362"/>
                  <a:pt x="0" y="987594"/>
                  <a:pt x="0" y="976366"/>
                </a:cubicBezTo>
                <a:lnTo>
                  <a:pt x="0" y="42333"/>
                </a:lnTo>
                <a:cubicBezTo>
                  <a:pt x="0" y="31106"/>
                  <a:pt x="4460" y="20338"/>
                  <a:pt x="12399" y="12399"/>
                </a:cubicBezTo>
                <a:cubicBezTo>
                  <a:pt x="20338" y="4460"/>
                  <a:pt x="31106" y="0"/>
                  <a:pt x="42333" y="0"/>
                </a:cubicBezTo>
                <a:close/>
              </a:path>
            </a:pathLst>
          </a:custGeom>
          <a:solidFill>
            <a:srgbClr val="045C5D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5" name="Google Shape;4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9950" y="0"/>
            <a:ext cx="8204223" cy="1022178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6"/>
          <p:cNvSpPr txBox="1"/>
          <p:nvPr/>
        </p:nvSpPr>
        <p:spPr>
          <a:xfrm>
            <a:off x="481265" y="1563250"/>
            <a:ext cx="9222172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rgbClr val="F9D548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UNDERSTANDING</a:t>
            </a:r>
            <a:endParaRPr lang="en-US" dirty="0"/>
          </a:p>
        </p:txBody>
      </p:sp>
      <p:sp>
        <p:nvSpPr>
          <p:cNvPr id="463" name="Google Shape;463;p26"/>
          <p:cNvSpPr txBox="1"/>
          <p:nvPr/>
        </p:nvSpPr>
        <p:spPr>
          <a:xfrm>
            <a:off x="1290477" y="3797194"/>
            <a:ext cx="7069500" cy="408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Memahami </a:t>
            </a:r>
            <a:r>
              <a:rPr lang="en-US" sz="21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struktur</a:t>
            </a: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sz="21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isi</a:t>
            </a: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dataset, termasuk </a:t>
            </a:r>
            <a:r>
              <a:rPr lang="en-US" sz="21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jumlah</a:t>
            </a: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transaksi, </a:t>
            </a:r>
            <a:r>
              <a:rPr lang="en-US" sz="21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variabel</a:t>
            </a: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21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tersedia</a:t>
            </a: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1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serta</a:t>
            </a: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konteks</a:t>
            </a: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bisnis</a:t>
            </a: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100" b="0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Memahami </a:t>
            </a:r>
            <a:r>
              <a:rPr lang="en-US" sz="21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struktur</a:t>
            </a: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dataset: 541.909 transaksi, 8 </a:t>
            </a:r>
            <a:r>
              <a:rPr lang="en-US" sz="21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kolom</a:t>
            </a: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utama</a:t>
            </a: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1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Variabel</a:t>
            </a: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kunci</a:t>
            </a: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1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InvoiceNo</a:t>
            </a: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1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StockCode</a:t>
            </a: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Description, Quantity, </a:t>
            </a:r>
            <a:r>
              <a:rPr lang="en-US" sz="21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InvoiceDate</a:t>
            </a: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1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UnitPrice</a:t>
            </a: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1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CustomerID</a:t>
            </a: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Country.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Dataset </a:t>
            </a:r>
            <a:r>
              <a:rPr lang="en-US" sz="21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mencakup</a:t>
            </a: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periode</a:t>
            </a: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Des 2010 – Des 2011, </a:t>
            </a:r>
            <a:r>
              <a:rPr lang="en-US" sz="21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dominasi</a:t>
            </a: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penjualan</a:t>
            </a:r>
            <a:r>
              <a:rPr lang="en-US" sz="2100" b="0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di UK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64" name="Google Shape;464;p26"/>
          <p:cNvGrpSpPr/>
          <p:nvPr/>
        </p:nvGrpSpPr>
        <p:grpSpPr>
          <a:xfrm>
            <a:off x="-1322287" y="8300785"/>
            <a:ext cx="3216522" cy="3216522"/>
            <a:chOff x="0" y="0"/>
            <a:chExt cx="812800" cy="812800"/>
          </a:xfrm>
        </p:grpSpPr>
        <p:sp>
          <p:nvSpPr>
            <p:cNvPr id="465" name="Google Shape;465;p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42900" cap="sq" cmpd="sng">
              <a:solidFill>
                <a:srgbClr val="FFFFFF">
                  <a:alpha val="600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p26"/>
          <p:cNvSpPr/>
          <p:nvPr/>
        </p:nvSpPr>
        <p:spPr>
          <a:xfrm>
            <a:off x="6203659" y="7868179"/>
            <a:ext cx="6420407" cy="2174702"/>
          </a:xfrm>
          <a:custGeom>
            <a:avLst/>
            <a:gdLst/>
            <a:ahLst/>
            <a:cxnLst/>
            <a:rect l="l" t="t" r="r" b="b"/>
            <a:pathLst>
              <a:path w="6420407" h="2174702" extrusionOk="0">
                <a:moveTo>
                  <a:pt x="0" y="0"/>
                </a:moveTo>
                <a:lnTo>
                  <a:pt x="6420407" y="0"/>
                </a:lnTo>
                <a:lnTo>
                  <a:pt x="6420407" y="2174702"/>
                </a:lnTo>
                <a:lnTo>
                  <a:pt x="0" y="2174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5"/>
          <p:cNvSpPr/>
          <p:nvPr/>
        </p:nvSpPr>
        <p:spPr>
          <a:xfrm>
            <a:off x="0" y="3327559"/>
            <a:ext cx="17620698" cy="8489264"/>
          </a:xfrm>
          <a:custGeom>
            <a:avLst/>
            <a:gdLst/>
            <a:ahLst/>
            <a:cxnLst/>
            <a:rect l="l" t="t" r="r" b="b"/>
            <a:pathLst>
              <a:path w="1800253" h="867322" extrusionOk="0">
                <a:moveTo>
                  <a:pt x="43937" y="0"/>
                </a:moveTo>
                <a:lnTo>
                  <a:pt x="1756317" y="0"/>
                </a:lnTo>
                <a:cubicBezTo>
                  <a:pt x="1780582" y="0"/>
                  <a:pt x="1800253" y="19671"/>
                  <a:pt x="1800253" y="43937"/>
                </a:cubicBezTo>
                <a:lnTo>
                  <a:pt x="1800253" y="823386"/>
                </a:lnTo>
                <a:cubicBezTo>
                  <a:pt x="1800253" y="835038"/>
                  <a:pt x="1795624" y="846214"/>
                  <a:pt x="1787384" y="854454"/>
                </a:cubicBezTo>
                <a:cubicBezTo>
                  <a:pt x="1779145" y="862693"/>
                  <a:pt x="1767969" y="867322"/>
                  <a:pt x="1756317" y="867322"/>
                </a:cubicBezTo>
                <a:lnTo>
                  <a:pt x="43937" y="867322"/>
                </a:lnTo>
                <a:cubicBezTo>
                  <a:pt x="19671" y="867322"/>
                  <a:pt x="0" y="847651"/>
                  <a:pt x="0" y="823386"/>
                </a:cubicBezTo>
                <a:lnTo>
                  <a:pt x="0" y="43937"/>
                </a:lnTo>
                <a:cubicBezTo>
                  <a:pt x="0" y="19671"/>
                  <a:pt x="19671" y="0"/>
                  <a:pt x="43937" y="0"/>
                </a:cubicBezTo>
                <a:close/>
              </a:path>
            </a:pathLst>
          </a:custGeom>
          <a:solidFill>
            <a:srgbClr val="F9D547"/>
          </a:solidFill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0" name="Google Shape;4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7075" y="1673375"/>
            <a:ext cx="10490799" cy="861331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"/>
          <p:cNvSpPr txBox="1"/>
          <p:nvPr/>
        </p:nvSpPr>
        <p:spPr>
          <a:xfrm>
            <a:off x="10478647" y="3358742"/>
            <a:ext cx="6965588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Mengidentifikasi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permasalahan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dalam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data seperti missing value,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duplikat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anomali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atau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inkonsistensi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1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InvoiceNo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: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ada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awalan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“C” (return).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StockCode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: 18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entri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anomali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(AMAZONFEE, POST,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dll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Description : ±20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ribu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deskripsi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kosong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/invalid.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Quantity :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ada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nilai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negatif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(return/error).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UnitPrice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: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ada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nilai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nol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&lt;1,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bahkan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negatif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CustomerID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: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banyak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transaksi tanpa ID.</a:t>
            </a:r>
            <a:endParaRPr sz="21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25"/>
          <p:cNvSpPr txBox="1"/>
          <p:nvPr/>
        </p:nvSpPr>
        <p:spPr>
          <a:xfrm>
            <a:off x="10064865" y="886778"/>
            <a:ext cx="8079879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QUALITY ISSUES</a:t>
            </a:r>
            <a:endParaRPr dirty="0"/>
          </a:p>
        </p:txBody>
      </p:sp>
      <p:sp>
        <p:nvSpPr>
          <p:cNvPr id="449" name="Google Shape;449;p25"/>
          <p:cNvSpPr/>
          <p:nvPr/>
        </p:nvSpPr>
        <p:spPr>
          <a:xfrm rot="-5400000">
            <a:off x="5157607" y="5233349"/>
            <a:ext cx="7549991" cy="2557311"/>
          </a:xfrm>
          <a:custGeom>
            <a:avLst/>
            <a:gdLst/>
            <a:ahLst/>
            <a:cxnLst/>
            <a:rect l="l" t="t" r="r" b="b"/>
            <a:pathLst>
              <a:path w="7549991" h="2557311" extrusionOk="0">
                <a:moveTo>
                  <a:pt x="0" y="0"/>
                </a:moveTo>
                <a:lnTo>
                  <a:pt x="7549991" y="0"/>
                </a:lnTo>
                <a:lnTo>
                  <a:pt x="7549991" y="2557311"/>
                </a:lnTo>
                <a:lnTo>
                  <a:pt x="0" y="2557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Ecommerce Market Research Plan   ">
  <a:themeElements>
    <a:clrScheme name="Office">
      <a:dk1>
        <a:srgbClr val="000000"/>
      </a:dk1>
      <a:lt1>
        <a:srgbClr val="FFFFFF"/>
      </a:lt1>
      <a:dk2>
        <a:srgbClr val="045C5D"/>
      </a:dk2>
      <a:lt2>
        <a:srgbClr val="689D9E"/>
      </a:lt2>
      <a:accent1>
        <a:srgbClr val="749E9E"/>
      </a:accent1>
      <a:accent2>
        <a:srgbClr val="F9D547"/>
      </a:accent2>
      <a:accent3>
        <a:srgbClr val="F9D548"/>
      </a:accent3>
      <a:accent4>
        <a:srgbClr val="FBE691"/>
      </a:accent4>
      <a:accent5>
        <a:srgbClr val="FFCF47"/>
      </a:accent5>
      <a:accent6>
        <a:srgbClr val="FFFFFF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1392</Words>
  <Application>Microsoft Office PowerPoint</Application>
  <PresentationFormat>Custom</PresentationFormat>
  <Paragraphs>202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Open Sans</vt:lpstr>
      <vt:lpstr>Times New Roman</vt:lpstr>
      <vt:lpstr>Wingdings</vt:lpstr>
      <vt:lpstr>Arial</vt:lpstr>
      <vt:lpstr>Archivo Black</vt:lpstr>
      <vt:lpstr>Amaranth</vt:lpstr>
      <vt:lpstr>Calibri</vt:lpstr>
      <vt:lpstr>Ecommerce Market Research Plan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Sabto Prabowo</dc:creator>
  <cp:lastModifiedBy>Sabto Prabowo</cp:lastModifiedBy>
  <cp:revision>20</cp:revision>
  <dcterms:modified xsi:type="dcterms:W3CDTF">2025-09-29T03:26:38Z</dcterms:modified>
</cp:coreProperties>
</file>